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4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me2track.com/machismo-marianismo" TargetMode="External"/><Relationship Id="rId3" Type="http://schemas.openxmlformats.org/officeDocument/2006/relationships/hyperlink" Target="http://www.mexica.net/literat/macho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334467"/>
            <a:ext cx="8393385" cy="2148380"/>
          </a:xfrm>
        </p:spPr>
        <p:txBody>
          <a:bodyPr/>
          <a:lstStyle/>
          <a:p>
            <a:r>
              <a:rPr lang="es-ES_tradnl" sz="4400" dirty="0" smtClean="0"/>
              <a:t>La imagen del héroe y el macho en los corridos mexicanos durante la Revolución Mexicana</a:t>
            </a:r>
            <a:endParaRPr lang="es-ES_tradnl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93096"/>
            <a:ext cx="8228013" cy="1066800"/>
          </a:xfrm>
        </p:spPr>
        <p:txBody>
          <a:bodyPr>
            <a:normAutofit/>
          </a:bodyPr>
          <a:lstStyle/>
          <a:p>
            <a:r>
              <a:rPr lang="es-ES_tradnl" dirty="0" smtClean="0"/>
              <a:t>Antonio Gómez-Zavala</a:t>
            </a:r>
          </a:p>
          <a:p>
            <a:r>
              <a:rPr lang="es-ES_tradnl" dirty="0" err="1" smtClean="0"/>
              <a:t>Advisors</a:t>
            </a:r>
            <a:r>
              <a:rPr lang="es-ES_tradnl" dirty="0" smtClean="0"/>
              <a:t>: Dr. Donaldo </a:t>
            </a:r>
            <a:r>
              <a:rPr lang="es-ES_tradnl" dirty="0" err="1" smtClean="0"/>
              <a:t>Urioste</a:t>
            </a:r>
            <a:r>
              <a:rPr lang="es-ES_tradnl" dirty="0" smtClean="0"/>
              <a:t> &amp; Dr. Rafael Gómez</a:t>
            </a:r>
          </a:p>
        </p:txBody>
      </p:sp>
    </p:spTree>
    <p:extLst>
      <p:ext uri="{BB962C8B-B14F-4D97-AF65-F5344CB8AC3E}">
        <p14:creationId xmlns:p14="http://schemas.microsoft.com/office/powerpoint/2010/main" val="6146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4" y="345141"/>
            <a:ext cx="8889238" cy="1143000"/>
          </a:xfrm>
        </p:spPr>
        <p:txBody>
          <a:bodyPr/>
          <a:lstStyle/>
          <a:p>
            <a:r>
              <a:rPr lang="es-ES_tradnl" sz="4000" dirty="0" smtClean="0"/>
              <a:t>Heroísmo y machismo en los corridos</a:t>
            </a:r>
            <a:endParaRPr lang="es-ES_trad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5" y="2129444"/>
            <a:ext cx="4849194" cy="443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/>
              <a:t>Presentan al valiente protagonista como:</a:t>
            </a:r>
          </a:p>
          <a:p>
            <a:pPr lvl="1" fontAlgn="base"/>
            <a:r>
              <a:rPr lang="es-ES_tradnl" sz="2400" dirty="0" smtClean="0"/>
              <a:t>un hombre fuera de lo común </a:t>
            </a:r>
          </a:p>
          <a:p>
            <a:pPr lvl="1" fontAlgn="base"/>
            <a:r>
              <a:rPr lang="es-ES_tradnl" sz="2400" dirty="0" smtClean="0"/>
              <a:t>sin miedo</a:t>
            </a:r>
          </a:p>
          <a:p>
            <a:pPr lvl="1" fontAlgn="base"/>
            <a:r>
              <a:rPr lang="es-ES_tradnl" sz="2400" dirty="0" smtClean="0"/>
              <a:t>lucha por una causa que cree justa, tratando de hacer el bien </a:t>
            </a:r>
          </a:p>
          <a:p>
            <a:pPr lvl="1" fontAlgn="base"/>
            <a:r>
              <a:rPr lang="es-ES_tradnl" sz="2400" dirty="0" smtClean="0"/>
              <a:t>mostrando su gusto por las mujeres y su facilidad para manejar las armas</a:t>
            </a:r>
            <a:endParaRPr lang="es-ES_tradnl" sz="2400" dirty="0"/>
          </a:p>
        </p:txBody>
      </p:sp>
      <p:pic>
        <p:nvPicPr>
          <p:cNvPr id="4" name="Picture 3" descr="RevolucionMexic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84" y="3171664"/>
            <a:ext cx="4035209" cy="25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498430" cy="1143000"/>
          </a:xfrm>
        </p:spPr>
        <p:txBody>
          <a:bodyPr/>
          <a:lstStyle/>
          <a:p>
            <a:r>
              <a:rPr lang="es-ES_tradnl" sz="4000" dirty="0" smtClean="0"/>
              <a:t>¿Cuanto de estas historias es verdad y como se refleja en la cultura?</a:t>
            </a:r>
            <a:endParaRPr lang="es-ES_trad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4" y="2248652"/>
            <a:ext cx="5388243" cy="4376615"/>
          </a:xfrm>
        </p:spPr>
        <p:txBody>
          <a:bodyPr>
            <a:normAutofit/>
          </a:bodyPr>
          <a:lstStyle/>
          <a:p>
            <a:pPr fontAlgn="base"/>
            <a:r>
              <a:rPr lang="es-ES_tradnl" sz="2400" dirty="0"/>
              <a:t>M</a:t>
            </a:r>
            <a:r>
              <a:rPr lang="es-ES_tradnl" sz="2400" dirty="0" smtClean="0"/>
              <a:t>uestra una verdad pero incompleta</a:t>
            </a:r>
          </a:p>
          <a:p>
            <a:pPr fontAlgn="base"/>
            <a:r>
              <a:rPr lang="es-ES_tradnl" sz="2400" dirty="0" smtClean="0"/>
              <a:t>Verdad </a:t>
            </a:r>
          </a:p>
          <a:p>
            <a:pPr lvl="1" fontAlgn="base"/>
            <a:r>
              <a:rPr lang="es-ES_tradnl" dirty="0" smtClean="0"/>
              <a:t>Refleja una cultura perteneciente a la época en la cual vivían los personajes</a:t>
            </a:r>
          </a:p>
          <a:p>
            <a:pPr fontAlgn="base"/>
            <a:r>
              <a:rPr lang="es-ES_tradnl" dirty="0" smtClean="0"/>
              <a:t>Incompleta </a:t>
            </a:r>
          </a:p>
          <a:p>
            <a:pPr lvl="1" fontAlgn="base"/>
            <a:r>
              <a:rPr lang="es-ES_tradnl" dirty="0" smtClean="0"/>
              <a:t>El aspecto exagerado de presentar las hazañas de los personajes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283" y="2279232"/>
            <a:ext cx="3667660" cy="2672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969" y="5021804"/>
            <a:ext cx="3831977" cy="17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0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Etapa porfiriana (1875-1910)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34" y="2227386"/>
            <a:ext cx="3534920" cy="3809878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Corrido de Heraclio Bernal (1882,1885)</a:t>
            </a:r>
          </a:p>
          <a:p>
            <a:pPr fontAlgn="base"/>
            <a:r>
              <a:rPr lang="es-ES_tradnl" dirty="0" smtClean="0"/>
              <a:t>Localización</a:t>
            </a:r>
          </a:p>
          <a:p>
            <a:pPr lvl="1" fontAlgn="base"/>
            <a:r>
              <a:rPr lang="es-ES_tradnl" dirty="0" smtClean="0"/>
              <a:t>Fines del siglo XIX</a:t>
            </a:r>
          </a:p>
          <a:p>
            <a:pPr lvl="1" fontAlgn="base"/>
            <a:r>
              <a:rPr lang="es-ES_tradnl" dirty="0" smtClean="0"/>
              <a:t>Estado de Sinaloa</a:t>
            </a:r>
          </a:p>
          <a:p>
            <a:pPr fontAlgn="base"/>
            <a:r>
              <a:rPr lang="es-ES_tradnl" dirty="0" smtClean="0"/>
              <a:t>Tema</a:t>
            </a:r>
          </a:p>
          <a:p>
            <a:pPr lvl="1" fontAlgn="base"/>
            <a:r>
              <a:rPr lang="es-ES_tradnl" dirty="0" smtClean="0"/>
              <a:t>Bandolerismo</a:t>
            </a:r>
            <a:endParaRPr lang="es-ES_tradnl" dirty="0"/>
          </a:p>
          <a:p>
            <a:pPr lvl="1" fontAlgn="base"/>
            <a:r>
              <a:rPr lang="es-ES_tradnl" dirty="0" smtClean="0"/>
              <a:t>Heroísmo  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5802923" y="2271060"/>
            <a:ext cx="3165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Que </a:t>
            </a:r>
            <a:r>
              <a:rPr lang="es-ES_tradnl" b="1" dirty="0" smtClean="0"/>
              <a:t>valiente</a:t>
            </a:r>
            <a:r>
              <a:rPr lang="es-ES_tradnl" dirty="0" smtClean="0"/>
              <a:t> era Bernal,</a:t>
            </a:r>
          </a:p>
          <a:p>
            <a:r>
              <a:rPr lang="es-ES_tradnl" dirty="0"/>
              <a:t>e</a:t>
            </a:r>
            <a:r>
              <a:rPr lang="es-ES_tradnl" dirty="0" smtClean="0"/>
              <a:t>n </a:t>
            </a:r>
            <a:r>
              <a:rPr lang="es-ES_tradnl" dirty="0" smtClean="0"/>
              <a:t>su </a:t>
            </a:r>
            <a:r>
              <a:rPr lang="es-ES_tradnl" b="1" dirty="0" smtClean="0"/>
              <a:t>caballo</a:t>
            </a:r>
            <a:r>
              <a:rPr lang="es-ES_tradnl" dirty="0" smtClean="0"/>
              <a:t> ret</a:t>
            </a:r>
            <a:r>
              <a:rPr lang="es-ES_tradnl" dirty="0" smtClean="0">
                <a:solidFill>
                  <a:srgbClr val="FF0000"/>
                </a:solidFill>
              </a:rPr>
              <a:t>i</a:t>
            </a:r>
            <a:r>
              <a:rPr lang="es-ES_tradnl" dirty="0" smtClean="0"/>
              <a:t>nt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,</a:t>
            </a:r>
          </a:p>
          <a:p>
            <a:r>
              <a:rPr lang="es-ES_tradnl" dirty="0"/>
              <a:t>c</a:t>
            </a:r>
            <a:r>
              <a:rPr lang="es-ES_tradnl" dirty="0" smtClean="0"/>
              <a:t>on </a:t>
            </a:r>
            <a:r>
              <a:rPr lang="es-ES_tradnl" dirty="0" smtClean="0"/>
              <a:t>su </a:t>
            </a:r>
            <a:r>
              <a:rPr lang="es-ES_tradnl" b="1" dirty="0" smtClean="0"/>
              <a:t>pistola</a:t>
            </a:r>
            <a:r>
              <a:rPr lang="es-ES_tradnl" dirty="0" smtClean="0"/>
              <a:t> en la mano,</a:t>
            </a:r>
          </a:p>
          <a:p>
            <a:r>
              <a:rPr lang="es-ES_tradnl" b="1" dirty="0"/>
              <a:t>p</a:t>
            </a:r>
            <a:r>
              <a:rPr lang="es-ES_tradnl" b="1" dirty="0" smtClean="0"/>
              <a:t>eleando</a:t>
            </a:r>
            <a:r>
              <a:rPr lang="es-ES_tradnl" dirty="0" smtClean="0"/>
              <a:t> </a:t>
            </a:r>
            <a:r>
              <a:rPr lang="es-ES_tradnl" dirty="0" smtClean="0"/>
              <a:t>con treinta y c</a:t>
            </a:r>
            <a:r>
              <a:rPr lang="es-ES_tradnl" dirty="0" smtClean="0">
                <a:solidFill>
                  <a:srgbClr val="FF0000"/>
                </a:solidFill>
              </a:rPr>
              <a:t>i</a:t>
            </a:r>
            <a:r>
              <a:rPr lang="es-ES_tradnl" dirty="0" smtClean="0"/>
              <a:t>nc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…</a:t>
            </a:r>
          </a:p>
          <a:p>
            <a:r>
              <a:rPr lang="es-ES_tradnl" dirty="0" smtClean="0"/>
              <a:t>A ninguno le temía,</a:t>
            </a:r>
          </a:p>
          <a:p>
            <a:r>
              <a:rPr lang="es-ES_tradnl" dirty="0"/>
              <a:t>n</a:t>
            </a:r>
            <a:r>
              <a:rPr lang="es-ES_tradnl" dirty="0" smtClean="0"/>
              <a:t>i </a:t>
            </a:r>
            <a:r>
              <a:rPr lang="es-ES_tradnl" dirty="0" smtClean="0"/>
              <a:t>en la tierra ni en el m</a:t>
            </a:r>
            <a:r>
              <a:rPr lang="es-ES_tradnl" dirty="0" smtClean="0">
                <a:solidFill>
                  <a:srgbClr val="FF0000"/>
                </a:solidFill>
              </a:rPr>
              <a:t>ar</a:t>
            </a:r>
            <a:r>
              <a:rPr lang="es-ES_tradnl" dirty="0" smtClean="0"/>
              <a:t>,</a:t>
            </a:r>
          </a:p>
          <a:p>
            <a:r>
              <a:rPr lang="es-ES_tradnl" dirty="0"/>
              <a:t>e</a:t>
            </a:r>
            <a:r>
              <a:rPr lang="es-ES_tradnl" dirty="0" smtClean="0"/>
              <a:t>ra </a:t>
            </a:r>
            <a:r>
              <a:rPr lang="es-ES_tradnl" dirty="0" smtClean="0"/>
              <a:t>un hombre a toda prueba,</a:t>
            </a:r>
          </a:p>
          <a:p>
            <a:r>
              <a:rPr lang="es-ES_tradnl" dirty="0"/>
              <a:t>s</a:t>
            </a:r>
            <a:r>
              <a:rPr lang="es-ES_tradnl" dirty="0" smtClean="0"/>
              <a:t>in </a:t>
            </a:r>
            <a:r>
              <a:rPr lang="es-ES_tradnl" dirty="0" smtClean="0"/>
              <a:t>ponerle ni quit</a:t>
            </a:r>
            <a:r>
              <a:rPr lang="es-ES_tradnl" dirty="0" smtClean="0">
                <a:solidFill>
                  <a:srgbClr val="FF0000"/>
                </a:solidFill>
              </a:rPr>
              <a:t>ar</a:t>
            </a:r>
            <a:r>
              <a:rPr lang="es-ES_tradnl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386" y="4913537"/>
            <a:ext cx="209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(Corrido de Heraclio Bernal, Custodio, 1975: 136-139) </a:t>
            </a:r>
            <a:endParaRPr lang="es-ES_tradnl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733" y="2750535"/>
            <a:ext cx="2405886" cy="32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4" y="345141"/>
            <a:ext cx="8658180" cy="1143000"/>
          </a:xfrm>
        </p:spPr>
        <p:txBody>
          <a:bodyPr/>
          <a:lstStyle/>
          <a:p>
            <a:r>
              <a:rPr lang="es-ES_tradnl" dirty="0" smtClean="0"/>
              <a:t>Etapa revolucionaria (1910-1930)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69" y="2264778"/>
            <a:ext cx="4661109" cy="425102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s-ES_tradnl" dirty="0" smtClean="0"/>
              <a:t>Corrido de Benito Canales (1913)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s-ES_tradnl" dirty="0" smtClean="0"/>
              <a:t>Tema: </a:t>
            </a:r>
          </a:p>
          <a:p>
            <a:pPr lvl="1" fontAlgn="base">
              <a:lnSpc>
                <a:spcPct val="110000"/>
              </a:lnSpc>
            </a:pPr>
            <a:r>
              <a:rPr lang="es-ES_tradnl" dirty="0" smtClean="0"/>
              <a:t>Heroísmo, héroe revolucionario</a:t>
            </a:r>
          </a:p>
          <a:p>
            <a:pPr marL="0" indent="0" fontAlgn="base">
              <a:lnSpc>
                <a:spcPct val="120000"/>
              </a:lnSpc>
              <a:spcBef>
                <a:spcPts val="1400"/>
              </a:spcBef>
              <a:buNone/>
            </a:pPr>
            <a:r>
              <a:rPr lang="es-ES_tradnl" dirty="0" smtClean="0"/>
              <a:t>Corrido de Valente Quintero (1922)</a:t>
            </a:r>
          </a:p>
          <a:p>
            <a:pPr fontAlgn="base">
              <a:lnSpc>
                <a:spcPct val="120000"/>
              </a:lnSpc>
              <a:spcBef>
                <a:spcPts val="200"/>
              </a:spcBef>
            </a:pPr>
            <a:r>
              <a:rPr lang="es-ES_tradnl" dirty="0" smtClean="0"/>
              <a:t>Localización</a:t>
            </a:r>
          </a:p>
          <a:p>
            <a:pPr lvl="1" fontAlgn="base"/>
            <a:r>
              <a:rPr lang="es-ES_tradnl" dirty="0" smtClean="0"/>
              <a:t>Década de 1920, Municipio de </a:t>
            </a:r>
            <a:r>
              <a:rPr lang="es-ES_tradnl" dirty="0" err="1" smtClean="0"/>
              <a:t>Badiraguato</a:t>
            </a:r>
            <a:r>
              <a:rPr lang="es-ES_tradnl" dirty="0" smtClean="0"/>
              <a:t> </a:t>
            </a:r>
            <a:r>
              <a:rPr lang="es-ES_tradnl" dirty="0"/>
              <a:t>en </a:t>
            </a:r>
            <a:r>
              <a:rPr lang="es-ES_tradnl" dirty="0" smtClean="0"/>
              <a:t>el estado de Sinaloa </a:t>
            </a:r>
          </a:p>
          <a:p>
            <a:pPr fontAlgn="base">
              <a:spcBef>
                <a:spcPts val="800"/>
              </a:spcBef>
            </a:pPr>
            <a:r>
              <a:rPr lang="es-ES_tradnl" dirty="0" smtClean="0"/>
              <a:t>Tema</a:t>
            </a:r>
          </a:p>
          <a:p>
            <a:pPr lvl="1" fontAlgn="base"/>
            <a:r>
              <a:rPr lang="es-ES_tradnl" dirty="0" smtClean="0"/>
              <a:t> Machismo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6012723" y="2098581"/>
            <a:ext cx="30089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Valente andaba </a:t>
            </a:r>
            <a:r>
              <a:rPr lang="es-ES_tradnl" sz="1600" b="1" dirty="0" smtClean="0"/>
              <a:t>borracho</a:t>
            </a:r>
          </a:p>
          <a:p>
            <a:r>
              <a:rPr lang="es-ES_tradnl" sz="1600" dirty="0"/>
              <a:t>y</a:t>
            </a:r>
            <a:r>
              <a:rPr lang="es-ES_tradnl" sz="1600" dirty="0" smtClean="0"/>
              <a:t> andaba escandalizando:</a:t>
            </a:r>
          </a:p>
          <a:p>
            <a:r>
              <a:rPr lang="es-ES_tradnl" sz="1600" dirty="0" smtClean="0"/>
              <a:t>–Con esta cuarenta y cinco</a:t>
            </a:r>
          </a:p>
          <a:p>
            <a:r>
              <a:rPr lang="es-ES_tradnl" sz="1600" dirty="0"/>
              <a:t>n</a:t>
            </a:r>
            <a:r>
              <a:rPr lang="es-ES_tradnl" sz="1600" dirty="0" smtClean="0"/>
              <a:t>o respeto ningún grado.</a:t>
            </a:r>
          </a:p>
          <a:p>
            <a:r>
              <a:rPr lang="es-ES_tradnl" sz="1200" dirty="0" smtClean="0"/>
              <a:t>…</a:t>
            </a:r>
          </a:p>
          <a:p>
            <a:r>
              <a:rPr lang="es-ES_tradnl" sz="1600" dirty="0" smtClean="0"/>
              <a:t>Ya Valente anda </a:t>
            </a:r>
            <a:r>
              <a:rPr lang="es-ES_tradnl" sz="1600" b="1" dirty="0" smtClean="0"/>
              <a:t>borracho</a:t>
            </a:r>
          </a:p>
          <a:p>
            <a:r>
              <a:rPr lang="es-ES_tradnl" sz="1600" dirty="0"/>
              <a:t>e</a:t>
            </a:r>
            <a:r>
              <a:rPr lang="es-ES_tradnl" sz="1600" dirty="0" smtClean="0"/>
              <a:t>n su </a:t>
            </a:r>
            <a:r>
              <a:rPr lang="es-ES_tradnl" sz="1600" b="1" dirty="0" smtClean="0"/>
              <a:t>caballo</a:t>
            </a:r>
            <a:r>
              <a:rPr lang="es-ES_tradnl" sz="1600" dirty="0" smtClean="0"/>
              <a:t> montado, </a:t>
            </a:r>
          </a:p>
          <a:p>
            <a:r>
              <a:rPr lang="es-ES_tradnl" sz="1600" dirty="0" smtClean="0"/>
              <a:t>con la </a:t>
            </a:r>
            <a:r>
              <a:rPr lang="es-ES_tradnl" sz="1600" b="1" dirty="0" smtClean="0"/>
              <a:t>pistola</a:t>
            </a:r>
            <a:r>
              <a:rPr lang="es-ES_tradnl" sz="1600" dirty="0" smtClean="0"/>
              <a:t> en la mano</a:t>
            </a:r>
          </a:p>
          <a:p>
            <a:r>
              <a:rPr lang="es-ES_tradnl" sz="1600" dirty="0"/>
              <a:t>y</a:t>
            </a:r>
            <a:r>
              <a:rPr lang="es-ES_tradnl" sz="1600" dirty="0" smtClean="0"/>
              <a:t> a las </a:t>
            </a:r>
            <a:r>
              <a:rPr lang="es-ES_tradnl" sz="1600" b="1" dirty="0" smtClean="0"/>
              <a:t>muchachas</a:t>
            </a:r>
            <a:r>
              <a:rPr lang="es-ES_tradnl" sz="1600" dirty="0" smtClean="0"/>
              <a:t> besando.</a:t>
            </a:r>
          </a:p>
          <a:p>
            <a:r>
              <a:rPr lang="es-ES_tradnl" sz="1200" dirty="0" smtClean="0"/>
              <a:t>…</a:t>
            </a:r>
          </a:p>
          <a:p>
            <a:r>
              <a:rPr lang="es-ES_tradnl" sz="1600" dirty="0" smtClean="0"/>
              <a:t>Yo no soy ocasionado,</a:t>
            </a:r>
          </a:p>
          <a:p>
            <a:r>
              <a:rPr lang="es-ES_tradnl" sz="1600" dirty="0"/>
              <a:t>y</a:t>
            </a:r>
            <a:r>
              <a:rPr lang="es-ES_tradnl" sz="1600" dirty="0" smtClean="0"/>
              <a:t>o soy hombre de </a:t>
            </a:r>
            <a:r>
              <a:rPr lang="es-ES_tradnl" sz="1600" b="1" dirty="0" smtClean="0"/>
              <a:t>valor</a:t>
            </a:r>
          </a:p>
          <a:p>
            <a:r>
              <a:rPr lang="es-ES_tradnl" sz="1600" dirty="0"/>
              <a:t>n</a:t>
            </a:r>
            <a:r>
              <a:rPr lang="es-ES_tradnl" sz="1600" dirty="0" smtClean="0"/>
              <a:t>os daremos de balazos </a:t>
            </a:r>
          </a:p>
          <a:p>
            <a:r>
              <a:rPr lang="es-ES_tradnl" sz="1600" dirty="0"/>
              <a:t>s</a:t>
            </a:r>
            <a:r>
              <a:rPr lang="es-ES_tradnl" sz="1600" dirty="0" smtClean="0"/>
              <a:t>i usted gusta, mi mayor.</a:t>
            </a:r>
          </a:p>
          <a:p>
            <a:endParaRPr lang="es-ES_tradnl" sz="1200" dirty="0" smtClean="0"/>
          </a:p>
          <a:p>
            <a:r>
              <a:rPr lang="es-ES_tradnl" sz="1600" dirty="0" smtClean="0"/>
              <a:t>Valente esta agonizando</a:t>
            </a:r>
          </a:p>
          <a:p>
            <a:r>
              <a:rPr lang="es-ES_tradnl" sz="1600" dirty="0" smtClean="0"/>
              <a:t>dándole cuenta al creador,</a:t>
            </a:r>
          </a:p>
          <a:p>
            <a:r>
              <a:rPr lang="es-ES_tradnl" sz="1600" dirty="0"/>
              <a:t>a</a:t>
            </a:r>
            <a:r>
              <a:rPr lang="es-ES_tradnl" sz="1600" dirty="0" smtClean="0"/>
              <a:t>lzo los brazos al cielo </a:t>
            </a:r>
          </a:p>
          <a:p>
            <a:r>
              <a:rPr lang="es-ES_tradnl" sz="1600" dirty="0" smtClean="0"/>
              <a:t>y dio un balazo al mayor.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9139" y="6590674"/>
            <a:ext cx="1869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(Mendoza, 1995: 199-201)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92" y="4696612"/>
            <a:ext cx="1579311" cy="21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Etapa posterior (1930-)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93" y="2218310"/>
            <a:ext cx="5300080" cy="43908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ES_tradnl" sz="2400" dirty="0" smtClean="0"/>
              <a:t>El uso de la palabra macho en los corridos</a:t>
            </a:r>
          </a:p>
          <a:p>
            <a:pPr fontAlgn="base"/>
            <a:r>
              <a:rPr lang="es-ES_tradnl" sz="2400" dirty="0" smtClean="0"/>
              <a:t>Asociación con varios factores </a:t>
            </a:r>
          </a:p>
          <a:p>
            <a:pPr lvl="1" fontAlgn="base"/>
            <a:r>
              <a:rPr lang="es-ES_tradnl" sz="2200" dirty="0" smtClean="0"/>
              <a:t>La figura del pistolero/ guardaespaldas, que atropella a los ciudadanos</a:t>
            </a:r>
          </a:p>
          <a:p>
            <a:pPr lvl="1" fontAlgn="base"/>
            <a:r>
              <a:rPr lang="es-ES_tradnl" sz="2200" dirty="0" smtClean="0"/>
              <a:t>La Segunda Guerra Mundial</a:t>
            </a:r>
          </a:p>
          <a:p>
            <a:pPr lvl="1" fontAlgn="base"/>
            <a:r>
              <a:rPr lang="es-ES_tradnl" sz="2200" dirty="0" smtClean="0"/>
              <a:t>Presidencia de Manuel Ávila Ca</a:t>
            </a:r>
            <a:r>
              <a:rPr lang="es-ES_tradnl" sz="2200" b="1" dirty="0" smtClean="0"/>
              <a:t>macho</a:t>
            </a:r>
            <a:r>
              <a:rPr lang="es-ES_tradnl" sz="2200" dirty="0" smtClean="0"/>
              <a:t> (1940-1946)</a:t>
            </a:r>
            <a:endParaRPr lang="es-ES_tradnl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422399" y="4572853"/>
            <a:ext cx="3622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¡Viva el pueblo siempre macho!</a:t>
            </a:r>
          </a:p>
          <a:p>
            <a:r>
              <a:rPr lang="es-ES_tradnl" sz="2000" dirty="0" smtClean="0"/>
              <a:t>Agustín el general </a:t>
            </a:r>
          </a:p>
          <a:p>
            <a:r>
              <a:rPr lang="es-ES_tradnl" sz="2000" dirty="0" smtClean="0"/>
              <a:t>y ¡Viva Ávila Camacho </a:t>
            </a:r>
          </a:p>
          <a:p>
            <a:r>
              <a:rPr lang="es-ES_tradnl" sz="2000" dirty="0" smtClean="0"/>
              <a:t>y la vida sindical!</a:t>
            </a:r>
            <a:endParaRPr lang="es-ES_trad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88005" y="5896853"/>
            <a:ext cx="263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cited in </a:t>
            </a:r>
            <a:r>
              <a:rPr lang="en-US" sz="1200" dirty="0" err="1" smtClean="0"/>
              <a:t>Américo</a:t>
            </a:r>
            <a:r>
              <a:rPr lang="en-US" sz="1200" dirty="0" smtClean="0"/>
              <a:t> </a:t>
            </a:r>
            <a:r>
              <a:rPr lang="en-US" sz="1200" dirty="0" err="1" smtClean="0"/>
              <a:t>Paredes</a:t>
            </a:r>
            <a:r>
              <a:rPr lang="en-US" sz="1200" dirty="0" smtClean="0"/>
              <a:t>, 1967: 69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284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879474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5780" y="1451215"/>
            <a:ext cx="4507745" cy="5079253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s-ES_tradnl" sz="2400" dirty="0" smtClean="0"/>
              <a:t>Los corridos mexicanos aún se valoran el la cultura</a:t>
            </a:r>
          </a:p>
          <a:p>
            <a:pPr marL="342900" indent="-342900">
              <a:buFont typeface="Wingdings" charset="2"/>
              <a:buChar char="Ø"/>
            </a:pPr>
            <a:r>
              <a:rPr lang="es-ES_tradnl" sz="2400" dirty="0" smtClean="0"/>
              <a:t>En el presente, se siguen cantando las hazañas de hombres valientes que lucharon durante el </a:t>
            </a:r>
            <a:r>
              <a:rPr lang="es-ES_tradnl" sz="2400" dirty="0" err="1" smtClean="0"/>
              <a:t>Porfiriato</a:t>
            </a:r>
            <a:r>
              <a:rPr lang="es-ES_tradnl" sz="2400" dirty="0" smtClean="0"/>
              <a:t> y la revolución</a:t>
            </a:r>
          </a:p>
          <a:p>
            <a:pPr marL="342900" indent="-342900">
              <a:buFont typeface="Wingdings" charset="2"/>
              <a:buChar char="Ø"/>
            </a:pPr>
            <a:r>
              <a:rPr lang="es-ES_tradnl" sz="2400" dirty="0" smtClean="0"/>
              <a:t>Aunque, a través del tiempo algunos corridos se han modificado para satisfacer o agradar a las nuevas generaciones</a:t>
            </a:r>
            <a:endParaRPr lang="es-ES_tradnl" sz="24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9" y="2872984"/>
            <a:ext cx="3870263" cy="3901236"/>
          </a:xfrm>
        </p:spPr>
      </p:pic>
      <p:pic>
        <p:nvPicPr>
          <p:cNvPr id="12" name="Picture Placeholder 11" descr="Corrido&amp;Revolucion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/>
          <a:stretch>
            <a:fillRect/>
          </a:stretch>
        </p:blipFill>
        <p:spPr>
          <a:xfrm>
            <a:off x="2640939" y="1244927"/>
            <a:ext cx="1733261" cy="1733261"/>
          </a:xfrm>
        </p:spPr>
      </p:pic>
      <p:pic>
        <p:nvPicPr>
          <p:cNvPr id="9" name="Picture Placeholder 8" descr="Corridos-baile.pn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r="14722"/>
          <a:stretch>
            <a:fillRect/>
          </a:stretch>
        </p:blipFill>
        <p:spPr>
          <a:xfrm>
            <a:off x="128769" y="543738"/>
            <a:ext cx="2290432" cy="2290432"/>
          </a:xfrm>
        </p:spPr>
      </p:pic>
    </p:spTree>
    <p:extLst>
      <p:ext uri="{BB962C8B-B14F-4D97-AF65-F5344CB8AC3E}">
        <p14:creationId xmlns:p14="http://schemas.microsoft.com/office/powerpoint/2010/main" val="266394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Preguntas/Comentarios</a:t>
            </a:r>
            <a:endParaRPr lang="es-ES_tradnl" dirty="0"/>
          </a:p>
        </p:txBody>
      </p:sp>
      <p:pic>
        <p:nvPicPr>
          <p:cNvPr id="5" name="Picture 4" descr="question-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71" y="2635623"/>
            <a:ext cx="3160975" cy="3951219"/>
          </a:xfrm>
          <a:prstGeom prst="rect">
            <a:avLst/>
          </a:prstGeom>
        </p:spPr>
      </p:pic>
      <p:pic>
        <p:nvPicPr>
          <p:cNvPr id="6" name="Picture 5" descr="question-mark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623"/>
            <a:ext cx="3951219" cy="395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7387">
            <a:off x="8053317" y="2101228"/>
            <a:ext cx="950732" cy="95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4321">
            <a:off x="3914646" y="2633785"/>
            <a:ext cx="1723855" cy="102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3223">
            <a:off x="7647605" y="2059853"/>
            <a:ext cx="462027" cy="657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6210">
            <a:off x="241397" y="2170927"/>
            <a:ext cx="912977" cy="12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Bibliografía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84" y="2357779"/>
            <a:ext cx="7945439" cy="42842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s-ES_tradnl" sz="1000" dirty="0" smtClean="0"/>
              <a:t>Custodio, Álvaro. </a:t>
            </a:r>
            <a:r>
              <a:rPr lang="es-ES_tradnl" sz="1000" i="1" u="sng" dirty="0" smtClean="0"/>
              <a:t>El Corrido Popular Mexicano: Su Historia, Sus Temas, Sus Interprete</a:t>
            </a:r>
            <a:r>
              <a:rPr lang="es-ES_tradnl" sz="1000" i="1" dirty="0" smtClean="0"/>
              <a:t>s.</a:t>
            </a:r>
            <a:r>
              <a:rPr lang="es-ES_tradnl" sz="1000" dirty="0" smtClean="0"/>
              <a:t> 1. ed. Madrid: Ediciones </a:t>
            </a:r>
            <a:r>
              <a:rPr lang="es-ES_tradnl" sz="1000" dirty="0" err="1" smtClean="0"/>
              <a:t>Jucar</a:t>
            </a:r>
            <a:r>
              <a:rPr lang="es-ES_tradnl" sz="1000" dirty="0" smtClean="0"/>
              <a:t>, 1975. </a:t>
            </a:r>
            <a:r>
              <a:rPr lang="es-ES_tradnl" sz="1000" dirty="0" err="1" smtClean="0"/>
              <a:t>Print</a:t>
            </a:r>
            <a:r>
              <a:rPr lang="es-ES_tradnl" sz="1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s-ES_tradnl" sz="1000" dirty="0" err="1" smtClean="0"/>
              <a:t>Eguiarte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Bendímez</a:t>
            </a:r>
            <a:r>
              <a:rPr lang="es-ES_tradnl" sz="1000" dirty="0" smtClean="0"/>
              <a:t>, Enrique A. "El Corrido Mexicano: Elementos Literarios Y Culturales." </a:t>
            </a:r>
            <a:r>
              <a:rPr lang="es-ES_tradnl" sz="1000" i="1" dirty="0" smtClean="0"/>
              <a:t>RILCE: Revista De Filología Hispánica</a:t>
            </a:r>
            <a:r>
              <a:rPr lang="es-ES_tradnl" sz="1000" dirty="0" smtClean="0"/>
              <a:t>, 16.1 (2000): 77-92.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Garza-Ramos, María del Carmen. “Fisonomía del Héroe en el Corrido Mexicano.” </a:t>
            </a:r>
            <a:r>
              <a:rPr lang="es-ES_tradnl" sz="1000" i="1" dirty="0" err="1" smtClean="0"/>
              <a:t>Dialogos</a:t>
            </a:r>
            <a:r>
              <a:rPr lang="es-ES_tradnl" sz="1000" i="1" dirty="0" smtClean="0"/>
              <a:t>: Artes, Letras, Ciencias Humanas,</a:t>
            </a:r>
            <a:r>
              <a:rPr lang="es-ES_tradnl" sz="1000" dirty="0" smtClean="0"/>
              <a:t> 4.6 (1968): 12-16.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González, Aurelio. "Caracterización De Los Héroes En Los Corridos Mexicanos." </a:t>
            </a:r>
            <a:r>
              <a:rPr lang="es-ES_tradnl" sz="1000" i="1" dirty="0" err="1" smtClean="0"/>
              <a:t>Cahiers</a:t>
            </a:r>
            <a:r>
              <a:rPr lang="es-ES_tradnl" sz="1000" i="1" dirty="0" smtClean="0"/>
              <a:t> Du Monde </a:t>
            </a:r>
            <a:r>
              <a:rPr lang="es-ES_tradnl" sz="1000" i="1" dirty="0" err="1" smtClean="0"/>
              <a:t>Hispanique</a:t>
            </a:r>
            <a:r>
              <a:rPr lang="es-ES_tradnl" sz="1000" i="1" dirty="0" smtClean="0"/>
              <a:t> Et Luso-</a:t>
            </a:r>
            <a:r>
              <a:rPr lang="es-ES_tradnl" sz="1000" i="1" dirty="0" err="1" smtClean="0"/>
              <a:t>Brésilien</a:t>
            </a:r>
            <a:r>
              <a:rPr lang="es-ES_tradnl" sz="1000" i="1" dirty="0" smtClean="0"/>
              <a:t>/</a:t>
            </a:r>
            <a:r>
              <a:rPr lang="es-ES_tradnl" sz="1000" i="1" dirty="0" err="1" smtClean="0"/>
              <a:t>Caravelle</a:t>
            </a:r>
            <a:r>
              <a:rPr lang="es-ES_tradnl" sz="1000" dirty="0" smtClean="0"/>
              <a:t>, 72 (1999): 83-97.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 González, Aurelio. </a:t>
            </a:r>
            <a:r>
              <a:rPr lang="es-ES_tradnl" sz="1000" b="1" dirty="0" smtClean="0"/>
              <a:t>"</a:t>
            </a:r>
            <a:r>
              <a:rPr lang="es-ES_tradnl" sz="1000" dirty="0" smtClean="0"/>
              <a:t>¿Como Vive el Corrido Mexicano? ¿Quien Canta Corridos? ¿Quienes Cantaron Corridos</a:t>
            </a:r>
            <a:r>
              <a:rPr lang="es-ES_tradnl" sz="1000" i="1" dirty="0" smtClean="0"/>
              <a:t>?." </a:t>
            </a:r>
            <a:r>
              <a:rPr lang="es-ES_tradnl" sz="1000" i="1" dirty="0" err="1" smtClean="0"/>
              <a:t>Cahiers</a:t>
            </a:r>
            <a:r>
              <a:rPr lang="es-ES_tradnl" sz="1000" i="1" dirty="0" smtClean="0"/>
              <a:t> Du Monde </a:t>
            </a:r>
            <a:r>
              <a:rPr lang="es-ES_tradnl" sz="1000" i="1" dirty="0" err="1" smtClean="0"/>
              <a:t>Hispanique</a:t>
            </a:r>
            <a:r>
              <a:rPr lang="es-ES_tradnl" sz="1000" i="1" dirty="0" smtClean="0"/>
              <a:t> Et Luso-</a:t>
            </a:r>
            <a:r>
              <a:rPr lang="es-ES_tradnl" sz="1000" i="1" dirty="0" err="1" smtClean="0"/>
              <a:t>Brésilien</a:t>
            </a:r>
            <a:r>
              <a:rPr lang="es-ES_tradnl" sz="1000" i="1" dirty="0" smtClean="0"/>
              <a:t>/</a:t>
            </a:r>
            <a:r>
              <a:rPr lang="es-ES_tradnl" sz="1000" i="1" dirty="0" err="1" smtClean="0"/>
              <a:t>Caravelle</a:t>
            </a:r>
            <a:r>
              <a:rPr lang="es-ES_tradnl" sz="1000" i="1" dirty="0" smtClean="0"/>
              <a:t>,</a:t>
            </a:r>
            <a:r>
              <a:rPr lang="es-ES_tradnl" sz="1000" dirty="0" smtClean="0"/>
              <a:t> 51 (1998): 23-30.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González, Aurelio. “Literatura Tradicional y Literatura Popular. Romance y Corrido en México.” </a:t>
            </a:r>
            <a:r>
              <a:rPr lang="es-ES_tradnl" sz="1000" i="1" dirty="0" err="1" smtClean="0"/>
              <a:t>Caravelle</a:t>
            </a:r>
            <a:r>
              <a:rPr lang="es-ES_tradnl" sz="1000" i="1" dirty="0" smtClean="0"/>
              <a:t>, </a:t>
            </a:r>
            <a:r>
              <a:rPr lang="es-ES_tradnl" sz="1000" dirty="0" smtClean="0"/>
              <a:t>65 (1995): 143-157.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González, Aurelio. “</a:t>
            </a:r>
            <a:r>
              <a:rPr lang="es-ES_tradnl" sz="1000" dirty="0" err="1" smtClean="0"/>
              <a:t>Descriptividad</a:t>
            </a:r>
            <a:r>
              <a:rPr lang="es-ES_tradnl" sz="1000" dirty="0" smtClean="0"/>
              <a:t> en el Corrido Tradicional.” </a:t>
            </a:r>
            <a:r>
              <a:rPr lang="es-ES_tradnl" sz="1000" i="1" dirty="0" err="1" smtClean="0"/>
              <a:t>Caravelle</a:t>
            </a:r>
            <a:r>
              <a:rPr lang="es-ES_tradnl" sz="1000" dirty="0" smtClean="0"/>
              <a:t>, 76/77 (</a:t>
            </a:r>
            <a:r>
              <a:rPr lang="es-ES_tradnl" sz="1000" dirty="0" err="1" smtClean="0"/>
              <a:t>December</a:t>
            </a:r>
            <a:r>
              <a:rPr lang="es-ES_tradnl" sz="1000" dirty="0" smtClean="0"/>
              <a:t> 2001): 495-505.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González, Aurelio. "El Corrido: Expresión Popular Y Tradicional De La Balada Hispánica." </a:t>
            </a:r>
            <a:r>
              <a:rPr lang="es-ES_tradnl" sz="1000" i="1" dirty="0" smtClean="0"/>
              <a:t>Olivar: Revista De Literatura Y Cultura Españolas</a:t>
            </a:r>
            <a:r>
              <a:rPr lang="es-ES_tradnl" sz="1000" dirty="0" smtClean="0"/>
              <a:t>, 12.15 (2011): 11-36. 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Mendoza, Vicente T.. </a:t>
            </a:r>
            <a:r>
              <a:rPr lang="es-ES_tradnl" sz="1000" i="1" u="sng" dirty="0" smtClean="0"/>
              <a:t>El Corrido Mexicano</a:t>
            </a:r>
            <a:r>
              <a:rPr lang="es-ES_tradnl" sz="1000" dirty="0" smtClean="0"/>
              <a:t>. 3a. ed. México: Fondo de Cultura Económica, 1976. </a:t>
            </a:r>
            <a:r>
              <a:rPr lang="es-ES_tradnl" sz="1000" dirty="0" err="1" smtClean="0"/>
              <a:t>Print</a:t>
            </a:r>
            <a:r>
              <a:rPr lang="es-ES_tradnl" sz="1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Paredes, Américo. "Estados Unidos, México Y El Machismo." </a:t>
            </a:r>
            <a:r>
              <a:rPr lang="es-ES_tradnl" sz="1000" i="1" dirty="0" err="1" smtClean="0"/>
              <a:t>Journal</a:t>
            </a:r>
            <a:r>
              <a:rPr lang="es-ES_tradnl" sz="1000" i="1" dirty="0" smtClean="0"/>
              <a:t> of Inter-American </a:t>
            </a:r>
            <a:r>
              <a:rPr lang="es-ES_tradnl" sz="1000" i="1" dirty="0" err="1" smtClean="0"/>
              <a:t>Studies</a:t>
            </a:r>
            <a:r>
              <a:rPr lang="es-ES_tradnl" sz="1000" dirty="0" smtClean="0"/>
              <a:t>, 9.1 (1967): 65-84.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Parra, Max. “Pancho Villa y el Corrido de la Revolución.” </a:t>
            </a:r>
            <a:r>
              <a:rPr lang="es-ES_tradnl" sz="1000" i="1" dirty="0" err="1" smtClean="0"/>
              <a:t>Caravelle</a:t>
            </a:r>
            <a:r>
              <a:rPr lang="es-ES_tradnl" sz="1000" i="1" dirty="0" smtClean="0"/>
              <a:t>, </a:t>
            </a:r>
            <a:r>
              <a:rPr lang="es-ES_tradnl" sz="1000" dirty="0" smtClean="0"/>
              <a:t>88 (2007): 139-149. 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Ramírez-Barradas, Herlinda F. “La Transformación de un Héroe de Corrido a través del Tiempo.” </a:t>
            </a:r>
            <a:r>
              <a:rPr lang="es-ES_tradnl" sz="1000" i="1" dirty="0" smtClean="0"/>
              <a:t>Hispania</a:t>
            </a:r>
            <a:r>
              <a:rPr lang="es-ES_tradnl" sz="1000" dirty="0" smtClean="0"/>
              <a:t>, 83 (Mayo, 2000): 189-197. 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Román, Carmen. “Machismo y Marianismo: Nuevos Modelos para Viejos Patrones.” Time2Track, LLC, (2012). </a:t>
            </a:r>
            <a:r>
              <a:rPr lang="es-ES_tradnl" sz="1000" dirty="0" err="1" smtClean="0"/>
              <a:t>Retrieved</a:t>
            </a:r>
            <a:r>
              <a:rPr lang="es-ES_tradnl" sz="1000" dirty="0" smtClean="0"/>
              <a:t> 23 </a:t>
            </a:r>
            <a:r>
              <a:rPr lang="es-ES_tradnl" sz="1000" dirty="0" err="1" smtClean="0"/>
              <a:t>April</a:t>
            </a:r>
            <a:r>
              <a:rPr lang="es-ES_tradnl" sz="1000" dirty="0" smtClean="0"/>
              <a:t> 2014 </a:t>
            </a:r>
            <a:r>
              <a:rPr lang="es-ES_tradnl" sz="1000" dirty="0" err="1" smtClean="0"/>
              <a:t>from</a:t>
            </a:r>
            <a:r>
              <a:rPr lang="es-ES_tradnl" sz="1000" dirty="0" smtClean="0"/>
              <a:t>: </a:t>
            </a:r>
            <a:r>
              <a:rPr lang="es-ES_tradnl" sz="1000" u="sng" dirty="0" smtClean="0">
                <a:hlinkClick r:id="rId2"/>
              </a:rPr>
              <a:t>http://time2track.com/machismo-marianismo</a:t>
            </a:r>
            <a:r>
              <a:rPr lang="es-ES_tradnl" sz="1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s-ES_tradnl" sz="1000" dirty="0" smtClean="0"/>
              <a:t>Rodríguez, Roberto &amp; Gonzales, </a:t>
            </a:r>
            <a:r>
              <a:rPr lang="es-ES_tradnl" sz="1000" dirty="0" err="1" smtClean="0"/>
              <a:t>Patrisia</a:t>
            </a:r>
            <a:r>
              <a:rPr lang="es-ES_tradnl" sz="1000" dirty="0" smtClean="0"/>
              <a:t>. “</a:t>
            </a:r>
            <a:r>
              <a:rPr lang="es-ES_tradnl" sz="1000" dirty="0" err="1" smtClean="0"/>
              <a:t>Deconstructing</a:t>
            </a:r>
            <a:r>
              <a:rPr lang="es-ES_tradnl" sz="1000" dirty="0" smtClean="0"/>
              <a:t> Machismo.” </a:t>
            </a:r>
            <a:r>
              <a:rPr lang="es-ES_tradnl" sz="1000" dirty="0" err="1" smtClean="0"/>
              <a:t>Retrieved</a:t>
            </a:r>
            <a:r>
              <a:rPr lang="es-ES_tradnl" sz="1000" dirty="0" smtClean="0"/>
              <a:t> 23 </a:t>
            </a:r>
            <a:r>
              <a:rPr lang="es-ES_tradnl" sz="1000" dirty="0" err="1" smtClean="0"/>
              <a:t>April</a:t>
            </a:r>
            <a:r>
              <a:rPr lang="es-ES_tradnl" sz="1000" dirty="0" smtClean="0"/>
              <a:t> 2014 </a:t>
            </a:r>
            <a:r>
              <a:rPr lang="es-ES_tradnl" sz="1000" dirty="0" err="1" smtClean="0"/>
              <a:t>from</a:t>
            </a:r>
            <a:r>
              <a:rPr lang="es-ES_tradnl" sz="1000" dirty="0" smtClean="0"/>
              <a:t> Latino </a:t>
            </a:r>
            <a:r>
              <a:rPr lang="es-ES_tradnl" sz="1000" dirty="0" err="1" smtClean="0"/>
              <a:t>Spectrum</a:t>
            </a:r>
            <a:r>
              <a:rPr lang="es-ES_tradnl" sz="1000" dirty="0" smtClean="0"/>
              <a:t>: http://</a:t>
            </a:r>
            <a:r>
              <a:rPr lang="es-ES_tradnl" sz="1000" u="sng" dirty="0" smtClean="0">
                <a:hlinkClick r:id="rId3"/>
              </a:rPr>
              <a:t>www.mexica.net/literat/macho.php</a:t>
            </a:r>
            <a:r>
              <a:rPr lang="es-ES_tradnl" sz="1000" dirty="0" smtClean="0"/>
              <a:t> (</a:t>
            </a:r>
            <a:r>
              <a:rPr lang="es-ES_tradnl" sz="1000" dirty="0" err="1" smtClean="0"/>
              <a:t>National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Hispanic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Univ.edu</a:t>
            </a:r>
            <a:r>
              <a:rPr lang="es-ES_tradnl" sz="1000" dirty="0" smtClean="0"/>
              <a:t>/ </a:t>
            </a:r>
            <a:r>
              <a:rPr lang="es-ES_tradnl" sz="1000" dirty="0" err="1" smtClean="0"/>
              <a:t>Chrinicle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features</a:t>
            </a:r>
            <a:r>
              <a:rPr lang="es-ES_tradnl" sz="1000" dirty="0" smtClean="0"/>
              <a:t>, San Francisco </a:t>
            </a:r>
            <a:r>
              <a:rPr lang="es-ES_tradnl" sz="1000" dirty="0" err="1" smtClean="0"/>
              <a:t>released</a:t>
            </a:r>
            <a:r>
              <a:rPr lang="es-ES_tradnl" sz="1000" dirty="0" smtClean="0"/>
              <a:t> date (june 20,1997)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49193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Estructura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2262027"/>
            <a:ext cx="8864136" cy="4531401"/>
          </a:xfrm>
        </p:spPr>
        <p:txBody>
          <a:bodyPr>
            <a:normAutofit fontScale="92500" lnSpcReduction="10000"/>
          </a:bodyPr>
          <a:lstStyle/>
          <a:p>
            <a:r>
              <a:rPr lang="es-ES_tradnl" sz="3200" dirty="0" smtClean="0"/>
              <a:t>El corrido mexicano</a:t>
            </a:r>
          </a:p>
          <a:p>
            <a:r>
              <a:rPr lang="es-ES_tradnl" sz="3200" dirty="0" smtClean="0"/>
              <a:t>La revolución mexicana</a:t>
            </a:r>
          </a:p>
          <a:p>
            <a:r>
              <a:rPr lang="es-ES_tradnl" sz="3200" dirty="0" smtClean="0"/>
              <a:t>El machismo</a:t>
            </a:r>
          </a:p>
          <a:p>
            <a:r>
              <a:rPr lang="es-ES_tradnl" sz="3200" dirty="0" smtClean="0"/>
              <a:t>La imagen del héroe y el macho</a:t>
            </a:r>
          </a:p>
          <a:p>
            <a:r>
              <a:rPr lang="es-ES_tradnl" sz="3200" dirty="0" smtClean="0"/>
              <a:t>Corridos mexicanos de héroes y machos en 3 épocas</a:t>
            </a:r>
          </a:p>
          <a:p>
            <a:r>
              <a:rPr lang="es-ES_tradnl" sz="3200" dirty="0" smtClean="0"/>
              <a:t>Conclusión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88959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Preguntas de investigación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0" y="2232278"/>
            <a:ext cx="8130687" cy="3804985"/>
          </a:xfrm>
        </p:spPr>
        <p:txBody>
          <a:bodyPr/>
          <a:lstStyle/>
          <a:p>
            <a:r>
              <a:rPr lang="es-ES_tradnl" sz="2800" dirty="0"/>
              <a:t>¿</a:t>
            </a:r>
            <a:r>
              <a:rPr lang="es-ES_tradnl" sz="2800" dirty="0" smtClean="0"/>
              <a:t>Como se manifiesta el machismo en los corridos mexicanos a fines del siglo XIX y principios del siglo XX?</a:t>
            </a:r>
          </a:p>
          <a:p>
            <a:r>
              <a:rPr lang="es-ES_tradnl" sz="2800" dirty="0" smtClean="0"/>
              <a:t>¿Como narran los corridos mexicanos historias de heroísmo y machismo?</a:t>
            </a:r>
          </a:p>
          <a:p>
            <a:r>
              <a:rPr lang="es-ES_tradnl" sz="2800" dirty="0" smtClean="0"/>
              <a:t>¿Cuanto de estas historias </a:t>
            </a:r>
            <a:r>
              <a:rPr lang="es-ES_tradnl" sz="2800" dirty="0" err="1" smtClean="0"/>
              <a:t>és</a:t>
            </a:r>
            <a:r>
              <a:rPr lang="es-ES_tradnl" sz="2800" dirty="0" smtClean="0"/>
              <a:t> verdad y como se refleja en la cultura?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6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corrido mexicano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52" y="2032000"/>
            <a:ext cx="4786923" cy="4689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/>
              <a:t>Genero</a:t>
            </a:r>
          </a:p>
          <a:p>
            <a:pPr marL="450850" lvl="1" indent="-342900"/>
            <a:r>
              <a:rPr lang="es-ES_tradnl" sz="2200" dirty="0"/>
              <a:t>Épico-lirico</a:t>
            </a:r>
          </a:p>
          <a:p>
            <a:pPr marL="450850" lvl="1">
              <a:lnSpc>
                <a:spcPct val="80000"/>
              </a:lnSpc>
            </a:pPr>
            <a:r>
              <a:rPr lang="es-ES_tradnl" sz="2200" dirty="0"/>
              <a:t>Deriva del romance castellano</a:t>
            </a:r>
          </a:p>
          <a:p>
            <a:pPr marL="6350" indent="0">
              <a:lnSpc>
                <a:spcPct val="70000"/>
              </a:lnSpc>
              <a:buNone/>
            </a:pPr>
            <a:r>
              <a:rPr lang="es-ES_tradnl" sz="2400" b="1" dirty="0"/>
              <a:t>Estructura</a:t>
            </a:r>
          </a:p>
          <a:p>
            <a:pPr marL="450850" lvl="1">
              <a:lnSpc>
                <a:spcPct val="60000"/>
              </a:lnSpc>
            </a:pPr>
            <a:r>
              <a:rPr lang="es-ES_tradnl" sz="2200" dirty="0" smtClean="0"/>
              <a:t>Su manera de </a:t>
            </a:r>
            <a:r>
              <a:rPr lang="es-ES_tradnl" sz="2200" dirty="0"/>
              <a:t>comenzar</a:t>
            </a:r>
          </a:p>
          <a:p>
            <a:pPr marL="800100" lvl="2">
              <a:lnSpc>
                <a:spcPct val="90000"/>
              </a:lnSpc>
            </a:pPr>
            <a:r>
              <a:rPr lang="es-ES_tradnl" sz="2200" dirty="0"/>
              <a:t>Datos del </a:t>
            </a:r>
            <a:r>
              <a:rPr lang="es-ES_tradnl" sz="2200" dirty="0" smtClean="0"/>
              <a:t>acontecimientos, </a:t>
            </a:r>
            <a:r>
              <a:rPr lang="es-ES_tradnl" sz="2200" dirty="0"/>
              <a:t>lugar, </a:t>
            </a:r>
            <a:r>
              <a:rPr lang="es-ES_tradnl" sz="2200" dirty="0" smtClean="0"/>
              <a:t>día </a:t>
            </a:r>
            <a:r>
              <a:rPr lang="es-ES_tradnl" sz="2200" dirty="0"/>
              <a:t>y/o fecha</a:t>
            </a:r>
          </a:p>
          <a:p>
            <a:pPr marL="450850" lvl="1">
              <a:lnSpc>
                <a:spcPct val="90000"/>
              </a:lnSpc>
            </a:pPr>
            <a:r>
              <a:rPr lang="es-ES_tradnl" sz="2200" dirty="0"/>
              <a:t>Versos de 16 silabas divididas en hemistiquios de 8 silabas</a:t>
            </a:r>
          </a:p>
          <a:p>
            <a:pPr marL="450850" lvl="1"/>
            <a:r>
              <a:rPr lang="es-ES_tradnl" sz="2200" dirty="0"/>
              <a:t>Rima asonante o consonante</a:t>
            </a:r>
          </a:p>
          <a:p>
            <a:pPr marL="450850" lvl="1"/>
            <a:r>
              <a:rPr lang="es-ES_tradnl" sz="2200" dirty="0"/>
              <a:t>Repetición de formulas liricas (fin</a:t>
            </a:r>
            <a:r>
              <a:rPr lang="es-ES_tradnl" sz="2200" dirty="0" smtClean="0"/>
              <a:t>)</a:t>
            </a:r>
            <a:endParaRPr lang="es-ES_tradnl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943239" y="3868615"/>
            <a:ext cx="3731846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dirty="0" smtClean="0"/>
              <a:t>A-</a:t>
            </a:r>
            <a:r>
              <a:rPr lang="es-ES_tradnl" dirty="0" err="1" smtClean="0"/>
              <a:t>ño</a:t>
            </a:r>
            <a:r>
              <a:rPr lang="es-ES_tradnl" dirty="0" smtClean="0"/>
              <a:t>-de- mil- o-</a:t>
            </a:r>
            <a:r>
              <a:rPr lang="es-ES_tradnl" dirty="0" err="1" smtClean="0"/>
              <a:t>cho</a:t>
            </a:r>
            <a:r>
              <a:rPr lang="es-ES_tradnl" dirty="0" smtClean="0"/>
              <a:t>- cien-tos</a:t>
            </a:r>
            <a:endParaRPr lang="es-ES_tradnl" dirty="0"/>
          </a:p>
          <a:p>
            <a:pPr>
              <a:lnSpc>
                <a:spcPct val="120000"/>
              </a:lnSpc>
            </a:pPr>
            <a:r>
              <a:rPr lang="es-ES_tradnl" dirty="0"/>
              <a:t>n</a:t>
            </a:r>
            <a:r>
              <a:rPr lang="es-ES_tradnl" dirty="0" smtClean="0"/>
              <a:t>o-ven-</a:t>
            </a:r>
            <a:r>
              <a:rPr lang="es-ES_tradnl" dirty="0" err="1" smtClean="0"/>
              <a:t>ta</a:t>
            </a:r>
            <a:r>
              <a:rPr lang="es-ES_tradnl" dirty="0" smtClean="0"/>
              <a:t>- </a:t>
            </a:r>
            <a:r>
              <a:rPr lang="es-ES_tradnl" dirty="0"/>
              <a:t>y </a:t>
            </a:r>
            <a:r>
              <a:rPr lang="es-ES_tradnl" dirty="0" smtClean="0"/>
              <a:t>seis- del- </a:t>
            </a:r>
            <a:r>
              <a:rPr lang="es-ES_tradnl" dirty="0" err="1" smtClean="0"/>
              <a:t>co</a:t>
            </a:r>
            <a:r>
              <a:rPr lang="es-ES_tradnl" dirty="0" smtClean="0"/>
              <a:t>-</a:t>
            </a:r>
            <a:r>
              <a:rPr lang="es-ES_tradnl" dirty="0" err="1" smtClean="0"/>
              <a:t>rr</a:t>
            </a:r>
            <a:r>
              <a:rPr lang="es-ES_tradnl" dirty="0" err="1" smtClean="0">
                <a:solidFill>
                  <a:srgbClr val="FF0000"/>
                </a:solidFill>
              </a:rPr>
              <a:t>ien</a:t>
            </a:r>
            <a:r>
              <a:rPr lang="es-ES_tradnl" dirty="0" smtClean="0"/>
              <a:t>-</a:t>
            </a:r>
            <a:r>
              <a:rPr lang="es-ES_tradnl" dirty="0" smtClean="0">
                <a:solidFill>
                  <a:srgbClr val="FF0000"/>
                </a:solidFill>
              </a:rPr>
              <a:t>te</a:t>
            </a:r>
            <a:r>
              <a:rPr lang="es-ES_tradnl" dirty="0"/>
              <a:t>,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murió don Demetrio Jáuregui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que era un gallo muy </a:t>
            </a:r>
            <a:r>
              <a:rPr lang="es-ES_tradnl" dirty="0" smtClean="0"/>
              <a:t>val</a:t>
            </a:r>
            <a:r>
              <a:rPr lang="es-ES_tradnl" dirty="0" smtClean="0">
                <a:solidFill>
                  <a:srgbClr val="FF0000"/>
                </a:solidFill>
              </a:rPr>
              <a:t>iente.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0773" y="5666151"/>
            <a:ext cx="33606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&lt;&lt;ya con esta me despido…&gt;&gt;</a:t>
            </a:r>
          </a:p>
          <a:p>
            <a:pPr>
              <a:lnSpc>
                <a:spcPct val="110000"/>
              </a:lnSpc>
            </a:pPr>
            <a:r>
              <a:rPr lang="es-ES_tradnl" dirty="0"/>
              <a:t>&lt;&lt;vuela, vuela palomita…&gt;</a:t>
            </a:r>
            <a:r>
              <a:rPr lang="es-ES_tradnl" dirty="0" smtClean="0"/>
              <a:t>&gt;</a:t>
            </a: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4321">
            <a:off x="6291925" y="2025748"/>
            <a:ext cx="2372564" cy="1403971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8139730" y="4454769"/>
            <a:ext cx="379052" cy="6838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4541" y="4435231"/>
            <a:ext cx="107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Con-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sonante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7058" y="5281309"/>
            <a:ext cx="334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(Corrido de Demetrio Jáuregui, Custodio,1975: 144-146)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93988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corrido mexicano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6" y="2205993"/>
            <a:ext cx="6515482" cy="46520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800" dirty="0" smtClean="0"/>
              <a:t>Contenido, Función/Propósito</a:t>
            </a:r>
          </a:p>
          <a:p>
            <a:r>
              <a:rPr lang="es-ES_tradnl" sz="2800" dirty="0" smtClean="0"/>
              <a:t>Varia según la existencia y finalidad del autor</a:t>
            </a:r>
          </a:p>
          <a:p>
            <a:r>
              <a:rPr lang="es-ES_tradnl" sz="2800" dirty="0" smtClean="0"/>
              <a:t>Narra la historia de lo que pasa durante un tiempo</a:t>
            </a:r>
          </a:p>
          <a:p>
            <a:r>
              <a:rPr lang="es-ES_tradnl" sz="2800" dirty="0" smtClean="0"/>
              <a:t>Refleja los sucesos de un periodo histórico cargado casi siempre de violencia </a:t>
            </a:r>
            <a:r>
              <a:rPr lang="es-ES_tradnl" sz="2800" dirty="0"/>
              <a:t>e</a:t>
            </a:r>
            <a:r>
              <a:rPr lang="es-ES_tradnl" sz="2800" dirty="0" smtClean="0"/>
              <a:t> injusticias</a:t>
            </a:r>
          </a:p>
          <a:p>
            <a:r>
              <a:rPr lang="es-ES_tradnl" sz="2800" dirty="0" smtClean="0"/>
              <a:t>Valor noticiero, contenido propagandista o ideológico</a:t>
            </a:r>
            <a:endParaRPr lang="es-ES_tradn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3687">
            <a:off x="7796982" y="2076422"/>
            <a:ext cx="1210841" cy="1210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223">
            <a:off x="7165925" y="2146185"/>
            <a:ext cx="626211" cy="890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164" y="3656238"/>
            <a:ext cx="2162798" cy="253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64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Revolución Mexicana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8" y="2101108"/>
            <a:ext cx="5563503" cy="471420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400"/>
              </a:spcBef>
            </a:pPr>
            <a:r>
              <a:rPr lang="es-ES_tradnl" sz="2600" dirty="0" smtClean="0"/>
              <a:t>El </a:t>
            </a:r>
            <a:r>
              <a:rPr lang="es-ES_tradnl" sz="2600" dirty="0" err="1" smtClean="0"/>
              <a:t>Porfiriato</a:t>
            </a:r>
            <a:r>
              <a:rPr lang="es-ES_tradnl" sz="2600" dirty="0" smtClean="0"/>
              <a:t> (1875-1910)</a:t>
            </a:r>
          </a:p>
          <a:p>
            <a:pPr>
              <a:spcBef>
                <a:spcPts val="1400"/>
              </a:spcBef>
            </a:pPr>
            <a:r>
              <a:rPr lang="es-ES_tradnl" sz="2600" dirty="0" smtClean="0"/>
              <a:t>La </a:t>
            </a:r>
            <a:r>
              <a:rPr lang="es-ES_tradnl" sz="2600" dirty="0"/>
              <a:t>R</a:t>
            </a:r>
            <a:r>
              <a:rPr lang="es-ES_tradnl" sz="2600" dirty="0" smtClean="0"/>
              <a:t>evolución Mexicana (1910-1920)</a:t>
            </a:r>
            <a:endParaRPr lang="es-ES_tradnl" sz="2000" dirty="0" smtClean="0"/>
          </a:p>
          <a:p>
            <a:pPr>
              <a:spcBef>
                <a:spcPts val="1400"/>
              </a:spcBef>
            </a:pPr>
            <a:r>
              <a:rPr lang="es-ES_tradnl" sz="2600" dirty="0" smtClean="0"/>
              <a:t>Plan de San Luis Potosí iniciado por Francisco I. Madero </a:t>
            </a:r>
          </a:p>
          <a:p>
            <a:pPr lvl="1">
              <a:spcBef>
                <a:spcPts val="1400"/>
              </a:spcBef>
            </a:pPr>
            <a:r>
              <a:rPr lang="es-ES_tradnl" sz="2200" dirty="0" smtClean="0"/>
              <a:t>20 de noviembre del 1910 comienza la lucha</a:t>
            </a:r>
          </a:p>
          <a:p>
            <a:pPr>
              <a:spcBef>
                <a:spcPts val="1400"/>
              </a:spcBef>
            </a:pPr>
            <a:r>
              <a:rPr lang="es-ES_tradnl" sz="2600" dirty="0" smtClean="0"/>
              <a:t>Demandan</a:t>
            </a:r>
          </a:p>
          <a:p>
            <a:pPr lvl="1">
              <a:spcBef>
                <a:spcPts val="1400"/>
              </a:spcBef>
            </a:pPr>
            <a:r>
              <a:rPr lang="es-ES_tradnl" sz="2400" dirty="0" smtClean="0"/>
              <a:t>Igualdad, justicia, equidad y libertad</a:t>
            </a:r>
          </a:p>
          <a:p>
            <a:pPr lvl="1">
              <a:spcBef>
                <a:spcPts val="1400"/>
              </a:spcBef>
            </a:pPr>
            <a:r>
              <a:rPr lang="es-ES_tradnl" sz="2400" dirty="0" smtClean="0"/>
              <a:t>No reelección </a:t>
            </a:r>
          </a:p>
          <a:p>
            <a:pPr lvl="1">
              <a:spcBef>
                <a:spcPts val="1400"/>
              </a:spcBef>
            </a:pPr>
            <a:r>
              <a:rPr lang="es-ES_tradnl" sz="2400" dirty="0" smtClean="0"/>
              <a:t>“Tierra y libertad”</a:t>
            </a:r>
            <a:endParaRPr lang="es-ES_trad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171" y="3942387"/>
            <a:ext cx="3685645" cy="27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1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machismo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" y="2035859"/>
            <a:ext cx="6128807" cy="4669691"/>
          </a:xfrm>
        </p:spPr>
        <p:txBody>
          <a:bodyPr>
            <a:normAutofit lnSpcReduction="10000"/>
          </a:bodyPr>
          <a:lstStyle/>
          <a:p>
            <a:r>
              <a:rPr lang="es-ES_tradnl" sz="2400" dirty="0" smtClean="0"/>
              <a:t>Cultura Náhuatl</a:t>
            </a:r>
          </a:p>
          <a:p>
            <a:pPr lvl="1">
              <a:lnSpc>
                <a:spcPct val="90000"/>
              </a:lnSpc>
            </a:pPr>
            <a:r>
              <a:rPr lang="es-ES_tradnl" sz="2200" dirty="0" smtClean="0"/>
              <a:t>Hombre honorable, se gana la confianza y el respeto de la comunidad</a:t>
            </a:r>
          </a:p>
          <a:p>
            <a:pPr>
              <a:lnSpc>
                <a:spcPct val="70000"/>
              </a:lnSpc>
              <a:spcBef>
                <a:spcPts val="1400"/>
              </a:spcBef>
            </a:pPr>
            <a:r>
              <a:rPr lang="es-ES_tradnl" sz="2400" dirty="0" smtClean="0"/>
              <a:t>Hoy en día</a:t>
            </a:r>
          </a:p>
          <a:p>
            <a:pPr lvl="1">
              <a:lnSpc>
                <a:spcPct val="80000"/>
              </a:lnSpc>
            </a:pPr>
            <a:r>
              <a:rPr lang="es-ES_tradnl" sz="2200" dirty="0" smtClean="0"/>
              <a:t>Controla la familia, golpea y maltrata a la mujer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ES_tradnl" sz="2400" dirty="0" smtClean="0"/>
              <a:t>Origen en México según Vicente Mendoza</a:t>
            </a:r>
          </a:p>
          <a:p>
            <a:pPr lvl="1"/>
            <a:r>
              <a:rPr lang="es-ES_tradnl" sz="2200" dirty="0" smtClean="0"/>
              <a:t>Heredado a los mexicanos de los españoles</a:t>
            </a:r>
          </a:p>
          <a:p>
            <a:pPr lvl="1"/>
            <a:r>
              <a:rPr lang="es-ES_tradnl" sz="2200" dirty="0" smtClean="0"/>
              <a:t>La conquista: Hernán Cortés &amp; conquistadores violan a las mujeres de los Aztecas </a:t>
            </a:r>
          </a:p>
          <a:p>
            <a:pPr lvl="1"/>
            <a:r>
              <a:rPr lang="es-ES_tradnl" sz="2200" dirty="0" smtClean="0"/>
              <a:t>Nace el mestizo quien odia y envidia al padre español y desprecia a la madre india</a:t>
            </a:r>
            <a:endParaRPr lang="es-ES_tradnl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337" y="4535198"/>
            <a:ext cx="2969500" cy="210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093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stion-mar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10" y="3311338"/>
            <a:ext cx="2360706" cy="236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5897"/>
            <a:ext cx="9047799" cy="1143000"/>
          </a:xfrm>
        </p:spPr>
        <p:txBody>
          <a:bodyPr/>
          <a:lstStyle/>
          <a:p>
            <a:r>
              <a:rPr lang="es-ES_tradnl" sz="4400" dirty="0" smtClean="0"/>
              <a:t>El machismo: La imagen del macho</a:t>
            </a:r>
            <a:endParaRPr lang="es-ES_tradn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2063113"/>
            <a:ext cx="7314688" cy="4571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sz="3400" b="1" dirty="0" smtClean="0"/>
              <a:t>Machismo auténtico</a:t>
            </a:r>
          </a:p>
          <a:p>
            <a:pPr fontAlgn="base">
              <a:spcBef>
                <a:spcPts val="1400"/>
              </a:spcBef>
            </a:pPr>
            <a:r>
              <a:rPr lang="es-ES_tradnl" sz="3100" dirty="0" smtClean="0"/>
              <a:t>verdadero valor, generosidad, heroísmo, bravura, religiosidad ante la muerte, afán de lucha, desafío al peligro… y atrevimiento probados</a:t>
            </a:r>
          </a:p>
          <a:p>
            <a:pPr fontAlgn="base">
              <a:spcBef>
                <a:spcPts val="1400"/>
              </a:spcBef>
            </a:pPr>
            <a:r>
              <a:rPr lang="es-ES_tradnl" sz="3100" dirty="0" smtClean="0"/>
              <a:t>simplemente la valentía y el ideal heroico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s-ES_tradnl" sz="3400" b="1" dirty="0" smtClean="0"/>
              <a:t>Machismo falso</a:t>
            </a:r>
          </a:p>
          <a:p>
            <a:pPr fontAlgn="base">
              <a:spcBef>
                <a:spcPts val="1400"/>
              </a:spcBef>
            </a:pPr>
            <a:r>
              <a:rPr lang="es-ES_tradnl" sz="2800" dirty="0" smtClean="0"/>
              <a:t>algo solo de apariencia, que oculta cobardía y miedo, escondidos con gritos, bravatas, que no corresponde con la realidad porque ante el peligro se achica y ante la muerte se atemoriza</a:t>
            </a:r>
          </a:p>
          <a:p>
            <a:pPr fontAlgn="base"/>
            <a:r>
              <a:rPr lang="es-ES_tradnl" sz="2800" dirty="0" smtClean="0"/>
              <a:t>“</a:t>
            </a:r>
            <a:r>
              <a:rPr lang="es-ES_tradnl" sz="2800" dirty="0" err="1" smtClean="0"/>
              <a:t>Superhombria</a:t>
            </a:r>
            <a:r>
              <a:rPr lang="es-ES_tradnl" sz="2800" dirty="0" smtClean="0"/>
              <a:t> que cubre un complejo de inferioridad”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9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5" y="345141"/>
            <a:ext cx="8638939" cy="1143000"/>
          </a:xfrm>
        </p:spPr>
        <p:txBody>
          <a:bodyPr/>
          <a:lstStyle/>
          <a:p>
            <a:r>
              <a:rPr lang="es-ES_tradnl" dirty="0" smtClean="0"/>
              <a:t>El heroísmo: La imagen del héroe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2038978"/>
            <a:ext cx="7149734" cy="445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b="1" dirty="0" smtClean="0"/>
              <a:t>El héroe</a:t>
            </a:r>
          </a:p>
          <a:p>
            <a:pPr fontAlgn="base"/>
            <a:r>
              <a:rPr lang="es-ES_tradnl" sz="2400" dirty="0" smtClean="0"/>
              <a:t>definido por su religiosidad, valentía, lealtad, relación con el padre y la madre, generosidad, enamoradizo, machismo, afición al alcohol, venganza, crueldad, orgullo, etc.</a:t>
            </a:r>
          </a:p>
          <a:p>
            <a:pPr fontAlgn="base"/>
            <a:r>
              <a:rPr lang="es-ES_tradnl" sz="2400" dirty="0" smtClean="0"/>
              <a:t>“debe de ser un valiente que se arriesga en cualquier situación y que no conoce el miedo”</a:t>
            </a:r>
          </a:p>
          <a:p>
            <a:pPr fontAlgn="base"/>
            <a:r>
              <a:rPr lang="es-ES_tradnl" sz="2400" dirty="0" smtClean="0"/>
              <a:t>la valentía es la caracterización más importante ya que sin ella no se puede ser héroe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0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1355</TotalTime>
  <Words>1047</Words>
  <Application>Microsoft Macintosh PowerPoint</Application>
  <PresentationFormat>On-screen Show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Genesis</vt:lpstr>
      <vt:lpstr>La imagen del héroe y el macho en los corridos mexicanos durante la Revolución Mexicana</vt:lpstr>
      <vt:lpstr>Estructura</vt:lpstr>
      <vt:lpstr>Preguntas de investigación</vt:lpstr>
      <vt:lpstr>El corrido mexicano</vt:lpstr>
      <vt:lpstr>El corrido mexicano</vt:lpstr>
      <vt:lpstr>La Revolución Mexicana</vt:lpstr>
      <vt:lpstr>El machismo</vt:lpstr>
      <vt:lpstr>El machismo: La imagen del macho</vt:lpstr>
      <vt:lpstr>El heroísmo: La imagen del héroe</vt:lpstr>
      <vt:lpstr>Heroísmo y machismo en los corridos</vt:lpstr>
      <vt:lpstr>¿Cuanto de estas historias es verdad y como se refleja en la cultura?</vt:lpstr>
      <vt:lpstr>Etapa porfiriana (1875-1910)</vt:lpstr>
      <vt:lpstr>Etapa revolucionaria (1910-1930)</vt:lpstr>
      <vt:lpstr>Etapa posterior (1930-)</vt:lpstr>
      <vt:lpstr>Conclusion</vt:lpstr>
      <vt:lpstr>Preguntas/Comentarios</vt:lpstr>
      <vt:lpstr>Bibliografía</vt:lpstr>
    </vt:vector>
  </TitlesOfParts>
  <Company>AGZ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imagen del héroe y el macho en los corridos mexicanos durante la Revolución Mexicana (1910-1920)</dc:title>
  <dc:creator>Antonio Gomez</dc:creator>
  <cp:lastModifiedBy>Antonio Gomez</cp:lastModifiedBy>
  <cp:revision>100</cp:revision>
  <dcterms:created xsi:type="dcterms:W3CDTF">2014-04-30T23:00:40Z</dcterms:created>
  <dcterms:modified xsi:type="dcterms:W3CDTF">2014-05-14T22:42:26Z</dcterms:modified>
</cp:coreProperties>
</file>