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3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40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5D0F5-2AD8-3D46-8CBA-43EC0149FBF0}" type="datetimeFigureOut">
              <a:rPr lang="en-US" smtClean="0"/>
              <a:t>5/14/14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912B9-DAD5-854A-A55F-26CFA60A4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5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12B9-DAD5-854A-A55F-26CFA60A4A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84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12B9-DAD5-854A-A55F-26CFA60A4A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84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12B9-DAD5-854A-A55F-26CFA60A4A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04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12B9-DAD5-854A-A55F-26CFA60A4A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7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12B9-DAD5-854A-A55F-26CFA60A4A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88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12B9-DAD5-854A-A55F-26CFA60A4A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02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12B9-DAD5-854A-A55F-26CFA60A4A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43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12B9-DAD5-854A-A55F-26CFA60A4A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46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12B9-DAD5-854A-A55F-26CFA60A4A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7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12B9-DAD5-854A-A55F-26CFA60A4A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7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12B9-DAD5-854A-A55F-26CFA60A4A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12B9-DAD5-854A-A55F-26CFA60A4A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7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12B9-DAD5-854A-A55F-26CFA60A4A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4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12B9-DAD5-854A-A55F-26CFA60A4A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8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12B9-DAD5-854A-A55F-26CFA60A4A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1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12B9-DAD5-854A-A55F-26CFA60A4A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2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F258C0-AFC9-1942-9EFD-9808D22B4904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21A9B7-A77B-824A-A1BA-EAB72BDB4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23.png"/><Relationship Id="rId5" Type="http://schemas.openxmlformats.org/officeDocument/2006/relationships/image" Target="../media/image8.png"/><Relationship Id="rId6" Type="http://schemas.openxmlformats.org/officeDocument/2006/relationships/image" Target="../media/image24.jpg"/><Relationship Id="rId7" Type="http://schemas.openxmlformats.org/officeDocument/2006/relationships/image" Target="../media/image10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ime2track.com/machismo-marianismo" TargetMode="External"/><Relationship Id="rId4" Type="http://schemas.openxmlformats.org/officeDocument/2006/relationships/hyperlink" Target="http://www.mexica.net/literat/macho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The Image of the Hero and the “Macho” in the Mexican Ballads during the Mexican Revolution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900448"/>
            <a:ext cx="8228013" cy="1066800"/>
          </a:xfrm>
        </p:spPr>
        <p:txBody>
          <a:bodyPr/>
          <a:lstStyle/>
          <a:p>
            <a:r>
              <a:rPr lang="en-US" dirty="0" smtClean="0"/>
              <a:t>Antonio Gómez-Zavala</a:t>
            </a:r>
          </a:p>
          <a:p>
            <a:r>
              <a:rPr lang="en-US" dirty="0" smtClean="0"/>
              <a:t>Advisors: Dr. </a:t>
            </a:r>
            <a:r>
              <a:rPr lang="en-US" dirty="0" err="1" smtClean="0"/>
              <a:t>Donaldo</a:t>
            </a:r>
            <a:r>
              <a:rPr lang="en-US" dirty="0" smtClean="0"/>
              <a:t> </a:t>
            </a:r>
            <a:r>
              <a:rPr lang="en-US" dirty="0" err="1" smtClean="0"/>
              <a:t>Urioste</a:t>
            </a:r>
            <a:r>
              <a:rPr lang="en-US" dirty="0" smtClean="0"/>
              <a:t> &amp; Dr. Rafael Gómez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9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141"/>
            <a:ext cx="8985242" cy="1143000"/>
          </a:xfrm>
        </p:spPr>
        <p:txBody>
          <a:bodyPr/>
          <a:lstStyle/>
          <a:p>
            <a:r>
              <a:rPr lang="en-US" sz="4400" dirty="0" smtClean="0"/>
              <a:t>Heroism &amp; Machismo in the Ballads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1" y="2255984"/>
            <a:ext cx="5080261" cy="452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Mexican ballads narrate stories of heroism and Machismo?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 smtClean="0"/>
              <a:t>Present the brave protagonist as:</a:t>
            </a:r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A man out of the ordinary</a:t>
            </a:r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Fearless</a:t>
            </a:r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Fights for a cause that he believes is </a:t>
            </a:r>
            <a:r>
              <a:rPr lang="en-US" dirty="0" smtClean="0"/>
              <a:t>correct, </a:t>
            </a:r>
            <a:r>
              <a:rPr lang="en-US" dirty="0" smtClean="0"/>
              <a:t>trying to do </a:t>
            </a:r>
            <a:r>
              <a:rPr lang="en-US" dirty="0" smtClean="0"/>
              <a:t>the </a:t>
            </a:r>
            <a:r>
              <a:rPr lang="en-US" dirty="0" smtClean="0"/>
              <a:t>right thing</a:t>
            </a:r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Showing his </a:t>
            </a:r>
            <a:r>
              <a:rPr lang="en-US" dirty="0" smtClean="0"/>
              <a:t>love</a:t>
            </a:r>
            <a:r>
              <a:rPr lang="en-US" dirty="0" smtClean="0"/>
              <a:t>/interest in </a:t>
            </a:r>
            <a:r>
              <a:rPr lang="en-US" dirty="0" smtClean="0"/>
              <a:t>women and his ability to handle weapons </a:t>
            </a:r>
            <a:endParaRPr lang="en-US" dirty="0"/>
          </a:p>
        </p:txBody>
      </p:sp>
      <p:pic>
        <p:nvPicPr>
          <p:cNvPr id="4" name="Picture 3" descr="RevolucionMexica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96" y="3076874"/>
            <a:ext cx="4035209" cy="25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0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50" y="345141"/>
            <a:ext cx="8833592" cy="1143000"/>
          </a:xfrm>
        </p:spPr>
        <p:txBody>
          <a:bodyPr/>
          <a:lstStyle/>
          <a:p>
            <a:r>
              <a:rPr lang="en-US" sz="4400" dirty="0" smtClean="0"/>
              <a:t>How much of this stories is true and how it is reflected in the culture?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39" y="2331814"/>
            <a:ext cx="5231911" cy="4151768"/>
          </a:xfrm>
        </p:spPr>
        <p:txBody>
          <a:bodyPr>
            <a:normAutofit/>
          </a:bodyPr>
          <a:lstStyle/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en-US" sz="2400" dirty="0" smtClean="0"/>
              <a:t>Shows a reality/true but incomplete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Reality</a:t>
            </a:r>
            <a:endParaRPr lang="en-US" dirty="0" smtClean="0"/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Reflects </a:t>
            </a:r>
            <a:r>
              <a:rPr lang="en-US" dirty="0" smtClean="0"/>
              <a:t>a culture belonging to an epoch in which the protagonist lived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Incomplete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The exaggerated aspect of presenting the adventures of the protagonist/characters of the </a:t>
            </a:r>
            <a:r>
              <a:rPr lang="en-US" dirty="0" smtClean="0"/>
              <a:t>ballads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283" y="2276836"/>
            <a:ext cx="3667660" cy="2672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521" y="5021804"/>
            <a:ext cx="3831977" cy="175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3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141"/>
            <a:ext cx="8686800" cy="11430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Porfiriato</a:t>
            </a:r>
            <a:r>
              <a:rPr lang="en-US" dirty="0" smtClean="0"/>
              <a:t>” Stage (1875-1910)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27" y="2274942"/>
            <a:ext cx="3468985" cy="3724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Ballad of </a:t>
            </a:r>
            <a:r>
              <a:rPr lang="en-US" dirty="0" err="1" smtClean="0"/>
              <a:t>Heraclio</a:t>
            </a:r>
            <a:r>
              <a:rPr lang="en-US" dirty="0" smtClean="0"/>
              <a:t> Bernal (1882, 1885)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Localization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End of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Sinaloa State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Theme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Outlawry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Heroism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337" y="2750535"/>
            <a:ext cx="2405886" cy="3286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3527" y="2308976"/>
            <a:ext cx="31652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Que </a:t>
            </a:r>
            <a:r>
              <a:rPr lang="es-ES_tradnl" b="1" dirty="0" smtClean="0"/>
              <a:t>valiente</a:t>
            </a:r>
            <a:r>
              <a:rPr lang="es-ES_tradnl" dirty="0" smtClean="0"/>
              <a:t> era Bernal,</a:t>
            </a:r>
          </a:p>
          <a:p>
            <a:r>
              <a:rPr lang="es-ES_tradnl" dirty="0"/>
              <a:t>e</a:t>
            </a:r>
            <a:r>
              <a:rPr lang="es-ES_tradnl" dirty="0" smtClean="0"/>
              <a:t>n </a:t>
            </a:r>
            <a:r>
              <a:rPr lang="es-ES_tradnl" dirty="0" smtClean="0"/>
              <a:t>su </a:t>
            </a:r>
            <a:r>
              <a:rPr lang="es-ES_tradnl" b="1" dirty="0" smtClean="0"/>
              <a:t>caballo</a:t>
            </a:r>
            <a:r>
              <a:rPr lang="es-ES_tradnl" dirty="0" smtClean="0"/>
              <a:t> ret</a:t>
            </a:r>
            <a:r>
              <a:rPr lang="es-ES_tradnl" dirty="0" smtClean="0">
                <a:solidFill>
                  <a:srgbClr val="FF0000"/>
                </a:solidFill>
              </a:rPr>
              <a:t>i</a:t>
            </a:r>
            <a:r>
              <a:rPr lang="es-ES_tradnl" dirty="0" smtClean="0"/>
              <a:t>nt</a:t>
            </a:r>
            <a:r>
              <a:rPr lang="es-ES_tradnl" dirty="0" smtClean="0">
                <a:solidFill>
                  <a:srgbClr val="FF0000"/>
                </a:solidFill>
              </a:rPr>
              <a:t>o</a:t>
            </a:r>
            <a:r>
              <a:rPr lang="es-ES_tradnl" dirty="0" smtClean="0"/>
              <a:t>,</a:t>
            </a:r>
          </a:p>
          <a:p>
            <a:r>
              <a:rPr lang="es-ES_tradnl" dirty="0"/>
              <a:t>c</a:t>
            </a:r>
            <a:r>
              <a:rPr lang="es-ES_tradnl" dirty="0" smtClean="0"/>
              <a:t>on </a:t>
            </a:r>
            <a:r>
              <a:rPr lang="es-ES_tradnl" dirty="0" smtClean="0"/>
              <a:t>su </a:t>
            </a:r>
            <a:r>
              <a:rPr lang="es-ES_tradnl" b="1" dirty="0" smtClean="0"/>
              <a:t>pistola</a:t>
            </a:r>
            <a:r>
              <a:rPr lang="es-ES_tradnl" dirty="0" smtClean="0"/>
              <a:t> en la mano,</a:t>
            </a:r>
          </a:p>
          <a:p>
            <a:r>
              <a:rPr lang="es-ES_tradnl" b="1" dirty="0"/>
              <a:t>p</a:t>
            </a:r>
            <a:r>
              <a:rPr lang="es-ES_tradnl" b="1" dirty="0" smtClean="0"/>
              <a:t>eleando</a:t>
            </a:r>
            <a:r>
              <a:rPr lang="es-ES_tradnl" dirty="0" smtClean="0"/>
              <a:t> </a:t>
            </a:r>
            <a:r>
              <a:rPr lang="es-ES_tradnl" dirty="0" smtClean="0"/>
              <a:t>con treinta y c</a:t>
            </a:r>
            <a:r>
              <a:rPr lang="es-ES_tradnl" dirty="0" smtClean="0">
                <a:solidFill>
                  <a:srgbClr val="FF0000"/>
                </a:solidFill>
              </a:rPr>
              <a:t>i</a:t>
            </a:r>
            <a:r>
              <a:rPr lang="es-ES_tradnl" dirty="0" smtClean="0"/>
              <a:t>nc</a:t>
            </a:r>
            <a:r>
              <a:rPr lang="es-ES_tradnl" dirty="0" smtClean="0">
                <a:solidFill>
                  <a:srgbClr val="FF0000"/>
                </a:solidFill>
              </a:rPr>
              <a:t>o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…</a:t>
            </a:r>
          </a:p>
          <a:p>
            <a:r>
              <a:rPr lang="es-ES_tradnl" dirty="0" smtClean="0"/>
              <a:t>A ninguno le temía,</a:t>
            </a:r>
          </a:p>
          <a:p>
            <a:r>
              <a:rPr lang="es-ES_tradnl" dirty="0"/>
              <a:t>n</a:t>
            </a:r>
            <a:r>
              <a:rPr lang="es-ES_tradnl" dirty="0" smtClean="0"/>
              <a:t>i </a:t>
            </a:r>
            <a:r>
              <a:rPr lang="es-ES_tradnl" dirty="0" smtClean="0"/>
              <a:t>en la tierra ni en el m</a:t>
            </a:r>
            <a:r>
              <a:rPr lang="es-ES_tradnl" dirty="0" smtClean="0">
                <a:solidFill>
                  <a:srgbClr val="FF0000"/>
                </a:solidFill>
              </a:rPr>
              <a:t>ar</a:t>
            </a:r>
            <a:r>
              <a:rPr lang="es-ES_tradnl" dirty="0" smtClean="0"/>
              <a:t>,</a:t>
            </a:r>
          </a:p>
          <a:p>
            <a:r>
              <a:rPr lang="es-ES_tradnl" dirty="0"/>
              <a:t>e</a:t>
            </a:r>
            <a:r>
              <a:rPr lang="es-ES_tradnl" dirty="0" smtClean="0"/>
              <a:t>ra </a:t>
            </a:r>
            <a:r>
              <a:rPr lang="es-ES_tradnl" dirty="0" smtClean="0"/>
              <a:t>un hombre a toda prueba,</a:t>
            </a:r>
          </a:p>
          <a:p>
            <a:r>
              <a:rPr lang="es-ES_tradnl" dirty="0"/>
              <a:t>s</a:t>
            </a:r>
            <a:r>
              <a:rPr lang="es-ES_tradnl" dirty="0" smtClean="0"/>
              <a:t>in </a:t>
            </a:r>
            <a:r>
              <a:rPr lang="es-ES_tradnl" dirty="0" smtClean="0"/>
              <a:t>ponerle ni quit</a:t>
            </a:r>
            <a:r>
              <a:rPr lang="es-ES_tradnl" dirty="0" smtClean="0">
                <a:solidFill>
                  <a:srgbClr val="FF0000"/>
                </a:solidFill>
              </a:rPr>
              <a:t>ar</a:t>
            </a:r>
            <a:r>
              <a:rPr lang="es-ES_tradnl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36" y="4935549"/>
            <a:ext cx="213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(Corrido de Heraclio Bernal, Custodio, 1975: 136-139) </a:t>
            </a:r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val="52048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Revolutionary Stage (1910-1930)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25" y="2180152"/>
            <a:ext cx="4285224" cy="450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Ballad of Benito Canales (1913)</a:t>
            </a:r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Theme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Heroism, revolutionary hero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en-US" dirty="0" smtClean="0"/>
              <a:t>Ballad of Valente Quintero (1922)</a:t>
            </a:r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Localization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1920s, </a:t>
            </a:r>
            <a:r>
              <a:rPr lang="en-US" dirty="0" err="1" smtClean="0"/>
              <a:t>Badiraguato</a:t>
            </a:r>
            <a:r>
              <a:rPr lang="en-US" dirty="0" smtClean="0"/>
              <a:t> Municipality, Sinaloa</a:t>
            </a:r>
          </a:p>
          <a:p>
            <a:pPr marL="349250"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Theme</a:t>
            </a:r>
          </a:p>
          <a:p>
            <a:pPr marL="692150" lvl="1"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“Machismo”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062" y="4111039"/>
            <a:ext cx="2018491" cy="2691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5005" y="2065157"/>
            <a:ext cx="258469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Valente andaba </a:t>
            </a:r>
            <a:r>
              <a:rPr lang="es-ES_tradnl" sz="1600" b="1" dirty="0" smtClean="0"/>
              <a:t>borracho</a:t>
            </a:r>
          </a:p>
          <a:p>
            <a:r>
              <a:rPr lang="es-ES_tradnl" sz="1600" dirty="0"/>
              <a:t>y</a:t>
            </a:r>
            <a:r>
              <a:rPr lang="es-ES_tradnl" sz="1600" dirty="0" smtClean="0"/>
              <a:t> andaba escandalizando:</a:t>
            </a:r>
          </a:p>
          <a:p>
            <a:r>
              <a:rPr lang="es-ES_tradnl" sz="1600" dirty="0" smtClean="0"/>
              <a:t>–Con esta cuarenta y cinco</a:t>
            </a:r>
          </a:p>
          <a:p>
            <a:r>
              <a:rPr lang="es-ES_tradnl" sz="1600" dirty="0"/>
              <a:t>n</a:t>
            </a:r>
            <a:r>
              <a:rPr lang="es-ES_tradnl" sz="1600" dirty="0" smtClean="0"/>
              <a:t>o respeto ningún grado.</a:t>
            </a:r>
          </a:p>
          <a:p>
            <a:r>
              <a:rPr lang="es-ES_tradnl" sz="1200" dirty="0" smtClean="0"/>
              <a:t>…</a:t>
            </a:r>
          </a:p>
          <a:p>
            <a:r>
              <a:rPr lang="es-ES_tradnl" sz="1600" dirty="0" smtClean="0"/>
              <a:t>Ya Valente anda </a:t>
            </a:r>
            <a:r>
              <a:rPr lang="es-ES_tradnl" sz="1600" b="1" dirty="0" smtClean="0"/>
              <a:t>borracho</a:t>
            </a:r>
          </a:p>
          <a:p>
            <a:r>
              <a:rPr lang="es-ES_tradnl" sz="1600" dirty="0"/>
              <a:t>e</a:t>
            </a:r>
            <a:r>
              <a:rPr lang="es-ES_tradnl" sz="1600" dirty="0" smtClean="0"/>
              <a:t>n su </a:t>
            </a:r>
            <a:r>
              <a:rPr lang="es-ES_tradnl" sz="1600" b="1" dirty="0" smtClean="0"/>
              <a:t>caballo</a:t>
            </a:r>
            <a:r>
              <a:rPr lang="es-ES_tradnl" sz="1600" dirty="0" smtClean="0"/>
              <a:t> montado, </a:t>
            </a:r>
          </a:p>
          <a:p>
            <a:r>
              <a:rPr lang="es-ES_tradnl" sz="1600" dirty="0" smtClean="0"/>
              <a:t>con la </a:t>
            </a:r>
            <a:r>
              <a:rPr lang="es-ES_tradnl" sz="1600" b="1" dirty="0" smtClean="0"/>
              <a:t>pistola</a:t>
            </a:r>
            <a:r>
              <a:rPr lang="es-ES_tradnl" sz="1600" dirty="0" smtClean="0"/>
              <a:t> en la mano</a:t>
            </a:r>
          </a:p>
          <a:p>
            <a:r>
              <a:rPr lang="es-ES_tradnl" sz="1600" dirty="0"/>
              <a:t>y</a:t>
            </a:r>
            <a:r>
              <a:rPr lang="es-ES_tradnl" sz="1600" dirty="0" smtClean="0"/>
              <a:t> a las </a:t>
            </a:r>
            <a:r>
              <a:rPr lang="es-ES_tradnl" sz="1600" b="1" dirty="0" smtClean="0"/>
              <a:t>muchachas</a:t>
            </a:r>
            <a:r>
              <a:rPr lang="es-ES_tradnl" sz="1600" dirty="0" smtClean="0"/>
              <a:t> besando.</a:t>
            </a:r>
          </a:p>
          <a:p>
            <a:r>
              <a:rPr lang="es-ES_tradnl" sz="1200" dirty="0" smtClean="0"/>
              <a:t>…</a:t>
            </a:r>
          </a:p>
          <a:p>
            <a:r>
              <a:rPr lang="es-ES_tradnl" sz="1600" dirty="0" smtClean="0"/>
              <a:t>Yo no soy ocasionado,</a:t>
            </a:r>
          </a:p>
          <a:p>
            <a:r>
              <a:rPr lang="es-ES_tradnl" sz="1600" dirty="0"/>
              <a:t>y</a:t>
            </a:r>
            <a:r>
              <a:rPr lang="es-ES_tradnl" sz="1600" dirty="0" smtClean="0"/>
              <a:t>o soy hombre de </a:t>
            </a:r>
            <a:r>
              <a:rPr lang="es-ES_tradnl" sz="1600" b="1" dirty="0" smtClean="0"/>
              <a:t>valor</a:t>
            </a:r>
          </a:p>
          <a:p>
            <a:r>
              <a:rPr lang="es-ES_tradnl" sz="1600" dirty="0"/>
              <a:t>n</a:t>
            </a:r>
            <a:r>
              <a:rPr lang="es-ES_tradnl" sz="1600" dirty="0" smtClean="0"/>
              <a:t>os daremos de balazos </a:t>
            </a:r>
          </a:p>
          <a:p>
            <a:r>
              <a:rPr lang="es-ES_tradnl" sz="1600" dirty="0"/>
              <a:t>s</a:t>
            </a:r>
            <a:r>
              <a:rPr lang="es-ES_tradnl" sz="1600" dirty="0" smtClean="0"/>
              <a:t>i usted gusta, mi mayor.</a:t>
            </a:r>
          </a:p>
          <a:p>
            <a:endParaRPr lang="es-ES_tradnl" sz="1200" dirty="0" smtClean="0"/>
          </a:p>
          <a:p>
            <a:r>
              <a:rPr lang="es-ES_tradnl" sz="1600" dirty="0" smtClean="0"/>
              <a:t>Valente esta agonizando</a:t>
            </a:r>
          </a:p>
          <a:p>
            <a:r>
              <a:rPr lang="es-ES_tradnl" sz="1600" dirty="0"/>
              <a:t>d</a:t>
            </a:r>
            <a:r>
              <a:rPr lang="es-ES_tradnl" sz="1600" dirty="0" smtClean="0"/>
              <a:t>ándole cuenta al creador,</a:t>
            </a:r>
          </a:p>
          <a:p>
            <a:r>
              <a:rPr lang="es-ES_tradnl" sz="1600" dirty="0"/>
              <a:t>a</a:t>
            </a:r>
            <a:r>
              <a:rPr lang="es-ES_tradnl" sz="1600" dirty="0" smtClean="0"/>
              <a:t>lzo los brazos al cielo </a:t>
            </a:r>
          </a:p>
          <a:p>
            <a:r>
              <a:rPr lang="es-ES_tradnl" sz="1600" dirty="0" smtClean="0"/>
              <a:t>y dio un balazo al mayor.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1227" y="6571716"/>
            <a:ext cx="1869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(Mendoza, 1995: 199-201)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4872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Subsequent Stage (1930-)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2" y="2502435"/>
            <a:ext cx="4928612" cy="3955009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The use of the word “macho” in the ballads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400" dirty="0" smtClean="0"/>
              <a:t>Association with various factors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200" dirty="0" smtClean="0"/>
              <a:t>The figure of the gunman who runs over/walks over the citizens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200" dirty="0" smtClean="0"/>
              <a:t>WWII </a:t>
            </a:r>
            <a:endParaRPr lang="en-US" sz="2200" dirty="0" smtClean="0"/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200" dirty="0" smtClean="0"/>
              <a:t>Presidency of Manuel Avila Ca</a:t>
            </a:r>
            <a:r>
              <a:rPr lang="en-US" sz="2200" b="1" dirty="0" smtClean="0"/>
              <a:t>macho</a:t>
            </a:r>
            <a:r>
              <a:rPr lang="en-US" sz="2200" dirty="0" smtClean="0"/>
              <a:t> (1940-1946)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463843" y="4899153"/>
            <a:ext cx="362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¡Viva el pueblo siempre </a:t>
            </a:r>
            <a:r>
              <a:rPr lang="es-ES_tradnl" sz="2000" b="1" dirty="0" smtClean="0"/>
              <a:t>macho</a:t>
            </a:r>
            <a:r>
              <a:rPr lang="es-ES_tradnl" sz="2000" dirty="0" smtClean="0"/>
              <a:t>!</a:t>
            </a:r>
          </a:p>
          <a:p>
            <a:r>
              <a:rPr lang="es-ES_tradnl" sz="2000" dirty="0" smtClean="0"/>
              <a:t>Agustín el general </a:t>
            </a:r>
          </a:p>
          <a:p>
            <a:r>
              <a:rPr lang="es-ES_tradnl" sz="2000" dirty="0" smtClean="0"/>
              <a:t>y ¡Viva Ávila Ca</a:t>
            </a:r>
            <a:r>
              <a:rPr lang="es-ES_tradnl" sz="2000" b="1" dirty="0" smtClean="0"/>
              <a:t>macho</a:t>
            </a:r>
            <a:r>
              <a:rPr lang="es-ES_tradnl" sz="2000" dirty="0" smtClean="0"/>
              <a:t> </a:t>
            </a:r>
          </a:p>
          <a:p>
            <a:r>
              <a:rPr lang="es-ES_tradnl" sz="2000" dirty="0" smtClean="0"/>
              <a:t>y la vida sindical!</a:t>
            </a:r>
            <a:endParaRPr lang="es-ES_tradnl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508953" y="6180445"/>
            <a:ext cx="2635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 cited in </a:t>
            </a:r>
            <a:r>
              <a:rPr lang="en-US" sz="1200" dirty="0" err="1" smtClean="0"/>
              <a:t>Américo</a:t>
            </a:r>
            <a:r>
              <a:rPr lang="en-US" sz="1200" dirty="0" smtClean="0"/>
              <a:t> </a:t>
            </a:r>
            <a:r>
              <a:rPr lang="en-US" sz="1200" dirty="0" err="1" smtClean="0"/>
              <a:t>Paredes</a:t>
            </a:r>
            <a:r>
              <a:rPr lang="en-US" sz="1200" dirty="0" smtClean="0"/>
              <a:t>, 1967: 69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5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127000"/>
            <a:ext cx="3635375" cy="879474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628393" y="1537458"/>
            <a:ext cx="4465479" cy="4829640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bg2">
                  <a:lumMod val="50000"/>
                </a:schemeClr>
              </a:buClr>
              <a:buFont typeface="Wingdings" charset="2"/>
              <a:buChar char="Ø"/>
            </a:pPr>
            <a:r>
              <a:rPr lang="en-US" sz="2400" dirty="0" smtClean="0"/>
              <a:t>Mexican ballads are still valued/appreciated in the culture 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charset="2"/>
              <a:buChar char="Ø"/>
            </a:pPr>
            <a:r>
              <a:rPr lang="en-US" sz="2400" dirty="0" smtClean="0"/>
              <a:t>In the present, we can hear song about the adventures of brave men that fought during the “</a:t>
            </a:r>
            <a:r>
              <a:rPr lang="en-US" sz="2400" dirty="0" err="1" smtClean="0"/>
              <a:t>Porfiriato</a:t>
            </a:r>
            <a:r>
              <a:rPr lang="en-US" sz="2400" dirty="0" smtClean="0"/>
              <a:t>” and Mexican Revolution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charset="2"/>
              <a:buChar char="Ø"/>
            </a:pPr>
            <a:r>
              <a:rPr lang="en-US" sz="2400" dirty="0" smtClean="0"/>
              <a:t>Even thought, as time goes by, some ballads are/have been modified to satisfy</a:t>
            </a:r>
            <a:r>
              <a:rPr lang="en-US" sz="2400" dirty="0"/>
              <a:t> </a:t>
            </a:r>
            <a:r>
              <a:rPr lang="en-US" sz="2400" dirty="0" smtClean="0"/>
              <a:t>or gratify new generations</a:t>
            </a:r>
            <a:endParaRPr lang="en-US" sz="2400" dirty="0"/>
          </a:p>
        </p:txBody>
      </p:sp>
      <p:pic>
        <p:nvPicPr>
          <p:cNvPr id="7" name="Picture Placeholder 6" descr="Adelitas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 b="7273"/>
          <a:stretch>
            <a:fillRect/>
          </a:stretch>
        </p:blipFill>
        <p:spPr>
          <a:xfrm>
            <a:off x="534569" y="3157912"/>
            <a:ext cx="3505200" cy="3505200"/>
          </a:xfrm>
        </p:spPr>
      </p:pic>
      <p:pic>
        <p:nvPicPr>
          <p:cNvPr id="9" name="Picture Placeholder 8" descr="Corrido&amp;Revolucion.pn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r="1196"/>
          <a:stretch>
            <a:fillRect/>
          </a:stretch>
        </p:blipFill>
        <p:spPr>
          <a:xfrm>
            <a:off x="2705823" y="1393165"/>
            <a:ext cx="1712865" cy="1712865"/>
          </a:xfrm>
        </p:spPr>
      </p:pic>
      <p:pic>
        <p:nvPicPr>
          <p:cNvPr id="8" name="Picture Placeholder 7" descr="Corridos-baile.png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r="14722"/>
          <a:stretch>
            <a:fillRect/>
          </a:stretch>
        </p:blipFill>
        <p:spPr>
          <a:xfrm>
            <a:off x="104377" y="492126"/>
            <a:ext cx="2362200" cy="2362200"/>
          </a:xfrm>
        </p:spPr>
      </p:pic>
    </p:spTree>
    <p:extLst>
      <p:ext uri="{BB962C8B-B14F-4D97-AF65-F5344CB8AC3E}">
        <p14:creationId xmlns:p14="http://schemas.microsoft.com/office/powerpoint/2010/main" val="332055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pic>
        <p:nvPicPr>
          <p:cNvPr id="6" name="Picture 5" descr="question-mark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623"/>
            <a:ext cx="3951219" cy="395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6210">
            <a:off x="241397" y="2170927"/>
            <a:ext cx="912977" cy="1203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14321">
            <a:off x="3914646" y="2633785"/>
            <a:ext cx="1723855" cy="1020096"/>
          </a:xfrm>
          <a:prstGeom prst="rect">
            <a:avLst/>
          </a:prstGeom>
        </p:spPr>
      </p:pic>
      <p:pic>
        <p:nvPicPr>
          <p:cNvPr id="9" name="Picture 8" descr="question-mar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471" y="2635623"/>
            <a:ext cx="3160975" cy="3951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27387">
            <a:off x="8053317" y="2101228"/>
            <a:ext cx="950732" cy="950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43223">
            <a:off x="7647605" y="2059853"/>
            <a:ext cx="462027" cy="65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44" y="2350775"/>
            <a:ext cx="8364544" cy="430343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600"/>
              </a:spcBef>
              <a:buClr>
                <a:schemeClr val="bg2">
                  <a:lumMod val="50000"/>
                </a:schemeClr>
              </a:buClr>
            </a:pPr>
            <a:r>
              <a:rPr lang="es-ES_tradnl" sz="2400" dirty="0"/>
              <a:t>Custodio, Álvaro. </a:t>
            </a:r>
            <a:r>
              <a:rPr lang="es-ES_tradnl" sz="2400" i="1" u="sng" dirty="0"/>
              <a:t>El Corrido Popular Mexicano: Su Historia, Sus Temas, Sus Interprete</a:t>
            </a:r>
            <a:r>
              <a:rPr lang="es-ES_tradnl" sz="2400" i="1" dirty="0"/>
              <a:t>s.</a:t>
            </a:r>
            <a:r>
              <a:rPr lang="es-ES_tradnl" sz="2400" dirty="0"/>
              <a:t> 1. ed. Madrid: Ediciones </a:t>
            </a:r>
            <a:r>
              <a:rPr lang="es-ES_tradnl" sz="2400" dirty="0" err="1"/>
              <a:t>Jucar</a:t>
            </a:r>
            <a:r>
              <a:rPr lang="es-ES_tradnl" sz="2400" dirty="0"/>
              <a:t>, 1975. </a:t>
            </a:r>
            <a:r>
              <a:rPr lang="es-ES_tradnl" sz="2400" dirty="0" err="1"/>
              <a:t>Print</a:t>
            </a:r>
            <a:r>
              <a:rPr lang="es-ES_tradnl" sz="2400" dirty="0"/>
              <a:t>.</a:t>
            </a:r>
          </a:p>
          <a:p>
            <a:pPr>
              <a:spcBef>
                <a:spcPts val="600"/>
              </a:spcBef>
              <a:buClr>
                <a:schemeClr val="bg2">
                  <a:lumMod val="50000"/>
                </a:schemeClr>
              </a:buClr>
            </a:pPr>
            <a:r>
              <a:rPr lang="es-ES_tradnl" sz="2400" dirty="0" err="1"/>
              <a:t>Eguiarte</a:t>
            </a:r>
            <a:r>
              <a:rPr lang="es-ES_tradnl" sz="2400" dirty="0"/>
              <a:t> </a:t>
            </a:r>
            <a:r>
              <a:rPr lang="es-ES_tradnl" sz="2400" dirty="0" err="1"/>
              <a:t>Bendímez</a:t>
            </a:r>
            <a:r>
              <a:rPr lang="es-ES_tradnl" sz="2400" dirty="0"/>
              <a:t>, Enrique A. "El Corrido Mexicano: Elementos Literarios Y Culturales." </a:t>
            </a:r>
            <a:r>
              <a:rPr lang="es-ES_tradnl" sz="2400" i="1" dirty="0"/>
              <a:t>RILCE: Revista De Filología Hispánica</a:t>
            </a:r>
            <a:r>
              <a:rPr lang="es-ES_tradnl" sz="2400" dirty="0"/>
              <a:t>, 16.1 (2000): 77-92.</a:t>
            </a:r>
          </a:p>
          <a:p>
            <a:pPr>
              <a:spcBef>
                <a:spcPts val="600"/>
              </a:spcBef>
              <a:buClr>
                <a:schemeClr val="bg2">
                  <a:lumMod val="50000"/>
                </a:schemeClr>
              </a:buClr>
            </a:pPr>
            <a:r>
              <a:rPr lang="es-ES_tradnl" sz="2400" dirty="0"/>
              <a:t>Garza-Ramos, María del Carmen. “Fisonomía del Héroe en el Corrido Mexicano.” </a:t>
            </a:r>
            <a:r>
              <a:rPr lang="es-ES_tradnl" sz="2400" i="1" dirty="0" err="1"/>
              <a:t>Dialogos</a:t>
            </a:r>
            <a:r>
              <a:rPr lang="es-ES_tradnl" sz="2400" i="1" dirty="0"/>
              <a:t>: Artes, Letras, Ciencias Humanas,</a:t>
            </a:r>
            <a:r>
              <a:rPr lang="es-ES_tradnl" sz="2400" dirty="0"/>
              <a:t> 4.6 (1968): 12-16.</a:t>
            </a:r>
          </a:p>
          <a:p>
            <a:pPr>
              <a:spcBef>
                <a:spcPts val="600"/>
              </a:spcBef>
              <a:buClr>
                <a:schemeClr val="bg2">
                  <a:lumMod val="50000"/>
                </a:schemeClr>
              </a:buClr>
            </a:pPr>
            <a:r>
              <a:rPr lang="es-ES_tradnl" sz="2400" dirty="0"/>
              <a:t>González, Aurelio. "Caracterización De Los Héroes En Los Corridos Mexicanos." </a:t>
            </a:r>
            <a:r>
              <a:rPr lang="es-ES_tradnl" sz="2400" i="1" dirty="0" err="1"/>
              <a:t>Cahiers</a:t>
            </a:r>
            <a:r>
              <a:rPr lang="es-ES_tradnl" sz="2400" i="1" dirty="0"/>
              <a:t> Du Monde </a:t>
            </a:r>
            <a:r>
              <a:rPr lang="es-ES_tradnl" sz="2400" i="1" dirty="0" err="1"/>
              <a:t>Hispanique</a:t>
            </a:r>
            <a:r>
              <a:rPr lang="es-ES_tradnl" sz="2400" i="1" dirty="0"/>
              <a:t> Et Luso-</a:t>
            </a:r>
            <a:r>
              <a:rPr lang="es-ES_tradnl" sz="2400" i="1" dirty="0" err="1"/>
              <a:t>Brésilien</a:t>
            </a:r>
            <a:r>
              <a:rPr lang="es-ES_tradnl" sz="2400" i="1" dirty="0"/>
              <a:t>/</a:t>
            </a:r>
            <a:r>
              <a:rPr lang="es-ES_tradnl" sz="2400" i="1" dirty="0" err="1"/>
              <a:t>Caravelle</a:t>
            </a:r>
            <a:r>
              <a:rPr lang="es-ES_tradnl" sz="2400" dirty="0"/>
              <a:t>, 72 (1999): 83-97.</a:t>
            </a:r>
          </a:p>
          <a:p>
            <a:pPr>
              <a:spcBef>
                <a:spcPts val="600"/>
              </a:spcBef>
              <a:buClr>
                <a:schemeClr val="bg2">
                  <a:lumMod val="50000"/>
                </a:schemeClr>
              </a:buClr>
            </a:pPr>
            <a:r>
              <a:rPr lang="es-ES_tradnl" sz="2400" dirty="0"/>
              <a:t> González, Aurelio. </a:t>
            </a:r>
            <a:r>
              <a:rPr lang="es-ES_tradnl" sz="2400" b="1" dirty="0"/>
              <a:t>"</a:t>
            </a:r>
            <a:r>
              <a:rPr lang="es-ES_tradnl" sz="2400" dirty="0"/>
              <a:t>¿Como Vive el Corrido Mexicano? ¿Quien Canta Corridos? ¿Quienes Cantaron Corridos</a:t>
            </a:r>
            <a:r>
              <a:rPr lang="es-ES_tradnl" sz="2400" i="1" dirty="0"/>
              <a:t>?." </a:t>
            </a:r>
            <a:r>
              <a:rPr lang="es-ES_tradnl" sz="2400" i="1" dirty="0" err="1"/>
              <a:t>Cahiers</a:t>
            </a:r>
            <a:r>
              <a:rPr lang="es-ES_tradnl" sz="2400" i="1" dirty="0"/>
              <a:t> Du Monde </a:t>
            </a:r>
            <a:r>
              <a:rPr lang="es-ES_tradnl" sz="2400" i="1" dirty="0" err="1"/>
              <a:t>Hispanique</a:t>
            </a:r>
            <a:r>
              <a:rPr lang="es-ES_tradnl" sz="2400" i="1" dirty="0"/>
              <a:t> Et Luso-</a:t>
            </a:r>
            <a:r>
              <a:rPr lang="es-ES_tradnl" sz="2400" i="1" dirty="0" err="1"/>
              <a:t>Brésilien</a:t>
            </a:r>
            <a:r>
              <a:rPr lang="es-ES_tradnl" sz="2400" i="1" dirty="0"/>
              <a:t>/</a:t>
            </a:r>
            <a:r>
              <a:rPr lang="es-ES_tradnl" sz="2400" i="1" dirty="0" err="1"/>
              <a:t>Caravelle</a:t>
            </a:r>
            <a:r>
              <a:rPr lang="es-ES_tradnl" sz="2400" i="1" dirty="0"/>
              <a:t>,</a:t>
            </a:r>
            <a:r>
              <a:rPr lang="es-ES_tradnl" sz="2400" dirty="0"/>
              <a:t> 51 (1998): 23-30.</a:t>
            </a:r>
          </a:p>
          <a:p>
            <a:pPr>
              <a:spcBef>
                <a:spcPts val="600"/>
              </a:spcBef>
              <a:buClr>
                <a:schemeClr val="bg2">
                  <a:lumMod val="50000"/>
                </a:schemeClr>
              </a:buClr>
            </a:pPr>
            <a:r>
              <a:rPr lang="es-ES_tradnl" sz="2400" dirty="0"/>
              <a:t>González, Aurelio. “Literatura Tradicional y Literatura Popular. Romance y Corrido en México.” </a:t>
            </a:r>
            <a:r>
              <a:rPr lang="es-ES_tradnl" sz="2400" i="1" dirty="0" err="1"/>
              <a:t>Caravelle</a:t>
            </a:r>
            <a:r>
              <a:rPr lang="es-ES_tradnl" sz="2400" i="1" dirty="0"/>
              <a:t>, </a:t>
            </a:r>
            <a:r>
              <a:rPr lang="es-ES_tradnl" sz="2400" dirty="0"/>
              <a:t>65 (1995): 143-157.</a:t>
            </a:r>
          </a:p>
          <a:p>
            <a:pPr>
              <a:spcBef>
                <a:spcPts val="600"/>
              </a:spcBef>
              <a:buClr>
                <a:schemeClr val="bg2">
                  <a:lumMod val="50000"/>
                </a:schemeClr>
              </a:buClr>
            </a:pPr>
            <a:r>
              <a:rPr lang="es-ES_tradnl" sz="2400" dirty="0"/>
              <a:t>González, Aurelio. “</a:t>
            </a:r>
            <a:r>
              <a:rPr lang="es-ES_tradnl" sz="2400" dirty="0" err="1"/>
              <a:t>Descriptividad</a:t>
            </a:r>
            <a:r>
              <a:rPr lang="es-ES_tradnl" sz="2400" dirty="0"/>
              <a:t> en el Corrido Tradicional.” </a:t>
            </a:r>
            <a:r>
              <a:rPr lang="es-ES_tradnl" sz="2400" i="1" dirty="0" err="1"/>
              <a:t>Caravelle</a:t>
            </a:r>
            <a:r>
              <a:rPr lang="es-ES_tradnl" sz="2400" dirty="0"/>
              <a:t>, 76/77 (</a:t>
            </a:r>
            <a:r>
              <a:rPr lang="es-ES_tradnl" sz="2400" dirty="0" err="1"/>
              <a:t>December</a:t>
            </a:r>
            <a:r>
              <a:rPr lang="es-ES_tradnl" sz="2400" dirty="0"/>
              <a:t> 2001): 495-505.</a:t>
            </a:r>
          </a:p>
          <a:p>
            <a:pPr>
              <a:spcBef>
                <a:spcPts val="600"/>
              </a:spcBef>
              <a:buClr>
                <a:schemeClr val="bg2">
                  <a:lumMod val="50000"/>
                </a:schemeClr>
              </a:buClr>
            </a:pPr>
            <a:r>
              <a:rPr lang="es-ES_tradnl" sz="2400" dirty="0"/>
              <a:t>González, Aurelio. "El Corrido: Expresión Popular Y Tradicional De La Balada Hispánica." </a:t>
            </a:r>
            <a:r>
              <a:rPr lang="es-ES_tradnl" sz="2400" i="1" dirty="0"/>
              <a:t>Olivar: Revista De Literatura Y Cultura Españolas</a:t>
            </a:r>
            <a:r>
              <a:rPr lang="es-ES_tradnl" sz="2400" dirty="0"/>
              <a:t>, 12.15 (2011): 11-36. </a:t>
            </a:r>
          </a:p>
          <a:p>
            <a:pPr>
              <a:spcBef>
                <a:spcPts val="600"/>
              </a:spcBef>
              <a:buClr>
                <a:schemeClr val="bg2">
                  <a:lumMod val="50000"/>
                </a:schemeClr>
              </a:buClr>
            </a:pPr>
            <a:r>
              <a:rPr lang="es-ES_tradnl" sz="2400" dirty="0"/>
              <a:t>Mendoza, Vicente T.. </a:t>
            </a:r>
            <a:r>
              <a:rPr lang="es-ES_tradnl" sz="2400" i="1" u="sng" dirty="0"/>
              <a:t>El Corrido Mexicano</a:t>
            </a:r>
            <a:r>
              <a:rPr lang="es-ES_tradnl" sz="2400" dirty="0"/>
              <a:t>. 3a. ed. México: Fondo de Cultura Económica, 1976. </a:t>
            </a:r>
            <a:r>
              <a:rPr lang="es-ES_tradnl" sz="2400" dirty="0" err="1"/>
              <a:t>Print</a:t>
            </a:r>
            <a:r>
              <a:rPr lang="es-ES_tradnl" sz="2400" dirty="0"/>
              <a:t>.</a:t>
            </a:r>
          </a:p>
          <a:p>
            <a:pPr>
              <a:spcBef>
                <a:spcPts val="600"/>
              </a:spcBef>
              <a:buClr>
                <a:schemeClr val="bg2">
                  <a:lumMod val="50000"/>
                </a:schemeClr>
              </a:buClr>
            </a:pPr>
            <a:r>
              <a:rPr lang="es-ES_tradnl" sz="2400" dirty="0"/>
              <a:t>Paredes, Américo. "Estados Unidos, México Y El Machismo." </a:t>
            </a:r>
            <a:r>
              <a:rPr lang="es-ES_tradnl" sz="2400" i="1" dirty="0" err="1"/>
              <a:t>Journal</a:t>
            </a:r>
            <a:r>
              <a:rPr lang="es-ES_tradnl" sz="2400" i="1" dirty="0"/>
              <a:t> of Inter-American </a:t>
            </a:r>
            <a:r>
              <a:rPr lang="es-ES_tradnl" sz="2400" i="1" dirty="0" err="1"/>
              <a:t>Studies</a:t>
            </a:r>
            <a:r>
              <a:rPr lang="es-ES_tradnl" sz="2400" dirty="0"/>
              <a:t>, 9.1 (1967): 65-84.</a:t>
            </a:r>
          </a:p>
          <a:p>
            <a:pPr>
              <a:spcBef>
                <a:spcPts val="600"/>
              </a:spcBef>
              <a:buClr>
                <a:schemeClr val="bg2">
                  <a:lumMod val="50000"/>
                </a:schemeClr>
              </a:buClr>
            </a:pPr>
            <a:r>
              <a:rPr lang="es-ES_tradnl" sz="2400" dirty="0"/>
              <a:t>Parra, Max. “Pancho Villa y el Corrido de la Revolución.” </a:t>
            </a:r>
            <a:r>
              <a:rPr lang="es-ES_tradnl" sz="2400" i="1" dirty="0" err="1"/>
              <a:t>Caravelle</a:t>
            </a:r>
            <a:r>
              <a:rPr lang="es-ES_tradnl" sz="2400" i="1" dirty="0"/>
              <a:t>, </a:t>
            </a:r>
            <a:r>
              <a:rPr lang="es-ES_tradnl" sz="2400" dirty="0"/>
              <a:t>88 (2007): 139-149. </a:t>
            </a:r>
          </a:p>
          <a:p>
            <a:pPr>
              <a:spcBef>
                <a:spcPts val="600"/>
              </a:spcBef>
              <a:buClr>
                <a:schemeClr val="bg2">
                  <a:lumMod val="50000"/>
                </a:schemeClr>
              </a:buClr>
            </a:pPr>
            <a:r>
              <a:rPr lang="es-ES_tradnl" sz="2400" dirty="0"/>
              <a:t>Ramírez-Barradas, Herlinda F. “La Transformación de un Héroe de Corrido a través del Tiempo.” </a:t>
            </a:r>
            <a:r>
              <a:rPr lang="es-ES_tradnl" sz="2400" i="1" dirty="0"/>
              <a:t>Hispania</a:t>
            </a:r>
            <a:r>
              <a:rPr lang="es-ES_tradnl" sz="2400" dirty="0"/>
              <a:t>, 83 (Mayo, 2000): 189-197. </a:t>
            </a:r>
          </a:p>
          <a:p>
            <a:pPr>
              <a:spcBef>
                <a:spcPts val="600"/>
              </a:spcBef>
              <a:buClr>
                <a:schemeClr val="bg2">
                  <a:lumMod val="50000"/>
                </a:schemeClr>
              </a:buClr>
            </a:pPr>
            <a:r>
              <a:rPr lang="es-ES_tradnl" sz="2400" dirty="0"/>
              <a:t>Román, Carmen. “Machismo y Marianismo: Nuevos Modelos para Viejos Patrones.” Time2Track, LLC, (2012). </a:t>
            </a:r>
            <a:r>
              <a:rPr lang="es-ES_tradnl" sz="2400" dirty="0" err="1"/>
              <a:t>Retrieved</a:t>
            </a:r>
            <a:r>
              <a:rPr lang="es-ES_tradnl" sz="2400" dirty="0"/>
              <a:t> 23 </a:t>
            </a:r>
            <a:r>
              <a:rPr lang="es-ES_tradnl" sz="2400" dirty="0" err="1"/>
              <a:t>April</a:t>
            </a:r>
            <a:r>
              <a:rPr lang="es-ES_tradnl" sz="2400" dirty="0"/>
              <a:t> 2014 </a:t>
            </a:r>
            <a:r>
              <a:rPr lang="es-ES_tradnl" sz="2400" dirty="0" err="1"/>
              <a:t>from</a:t>
            </a:r>
            <a:r>
              <a:rPr lang="es-ES_tradnl" sz="2400" dirty="0"/>
              <a:t>: </a:t>
            </a:r>
            <a:r>
              <a:rPr lang="es-ES_tradnl" sz="2400" u="sng" dirty="0">
                <a:hlinkClick r:id="rId3"/>
              </a:rPr>
              <a:t>http://time2track.com/machismo-marianismo</a:t>
            </a:r>
            <a:r>
              <a:rPr lang="es-ES_tradnl" sz="2400" dirty="0"/>
              <a:t> </a:t>
            </a:r>
          </a:p>
          <a:p>
            <a:pPr>
              <a:spcBef>
                <a:spcPts val="600"/>
              </a:spcBef>
              <a:buClr>
                <a:schemeClr val="bg2">
                  <a:lumMod val="50000"/>
                </a:schemeClr>
              </a:buClr>
            </a:pPr>
            <a:r>
              <a:rPr lang="es-ES_tradnl" sz="2400" dirty="0"/>
              <a:t>Rodríguez, Roberto &amp; Gonzales, </a:t>
            </a:r>
            <a:r>
              <a:rPr lang="es-ES_tradnl" sz="2400" dirty="0" err="1"/>
              <a:t>Patrisia</a:t>
            </a:r>
            <a:r>
              <a:rPr lang="es-ES_tradnl" sz="2400" dirty="0"/>
              <a:t>. “</a:t>
            </a:r>
            <a:r>
              <a:rPr lang="es-ES_tradnl" sz="2400" dirty="0" err="1"/>
              <a:t>Deconstructing</a:t>
            </a:r>
            <a:r>
              <a:rPr lang="es-ES_tradnl" sz="2400" dirty="0"/>
              <a:t> Machismo.” </a:t>
            </a:r>
            <a:r>
              <a:rPr lang="es-ES_tradnl" sz="2400" dirty="0" err="1"/>
              <a:t>Retrieved</a:t>
            </a:r>
            <a:r>
              <a:rPr lang="es-ES_tradnl" sz="2400" dirty="0"/>
              <a:t> 23 </a:t>
            </a:r>
            <a:r>
              <a:rPr lang="es-ES_tradnl" sz="2400" dirty="0" err="1"/>
              <a:t>April</a:t>
            </a:r>
            <a:r>
              <a:rPr lang="es-ES_tradnl" sz="2400" dirty="0"/>
              <a:t> 2014 </a:t>
            </a:r>
            <a:r>
              <a:rPr lang="es-ES_tradnl" sz="2400" dirty="0" err="1"/>
              <a:t>from</a:t>
            </a:r>
            <a:r>
              <a:rPr lang="es-ES_tradnl" sz="2400" dirty="0"/>
              <a:t> Latino </a:t>
            </a:r>
            <a:r>
              <a:rPr lang="es-ES_tradnl" sz="2400" dirty="0" err="1"/>
              <a:t>Spectrum</a:t>
            </a:r>
            <a:r>
              <a:rPr lang="es-ES_tradnl" sz="2400" dirty="0"/>
              <a:t>: http://</a:t>
            </a:r>
            <a:r>
              <a:rPr lang="es-ES_tradnl" sz="2400" u="sng" dirty="0">
                <a:hlinkClick r:id="rId4"/>
              </a:rPr>
              <a:t>www.mexica.net/literat/macho.php</a:t>
            </a:r>
            <a:r>
              <a:rPr lang="es-ES_tradnl" sz="2400" dirty="0"/>
              <a:t> (</a:t>
            </a:r>
            <a:r>
              <a:rPr lang="es-ES_tradnl" sz="2400" dirty="0" err="1"/>
              <a:t>National</a:t>
            </a:r>
            <a:r>
              <a:rPr lang="es-ES_tradnl" sz="2400" dirty="0"/>
              <a:t> </a:t>
            </a:r>
            <a:r>
              <a:rPr lang="es-ES_tradnl" sz="2400" dirty="0" err="1"/>
              <a:t>Hispanic</a:t>
            </a:r>
            <a:r>
              <a:rPr lang="es-ES_tradnl" sz="2400" dirty="0"/>
              <a:t> </a:t>
            </a:r>
            <a:r>
              <a:rPr lang="es-ES_tradnl" sz="2400" dirty="0" err="1"/>
              <a:t>Univ.edu</a:t>
            </a:r>
            <a:r>
              <a:rPr lang="es-ES_tradnl" sz="2400" dirty="0"/>
              <a:t>/ </a:t>
            </a:r>
            <a:r>
              <a:rPr lang="es-ES_tradnl" sz="2400" dirty="0" err="1"/>
              <a:t>Chrinicle</a:t>
            </a:r>
            <a:r>
              <a:rPr lang="es-ES_tradnl" sz="2400" dirty="0"/>
              <a:t> </a:t>
            </a:r>
            <a:r>
              <a:rPr lang="es-ES_tradnl" sz="2400" dirty="0" err="1"/>
              <a:t>features</a:t>
            </a:r>
            <a:r>
              <a:rPr lang="es-ES_tradnl" sz="2400" dirty="0"/>
              <a:t>, San Francisco </a:t>
            </a:r>
            <a:r>
              <a:rPr lang="es-ES_tradnl" sz="2400" dirty="0" err="1"/>
              <a:t>released</a:t>
            </a:r>
            <a:r>
              <a:rPr lang="es-ES_tradnl" sz="2400" dirty="0"/>
              <a:t> date (june 20,1997</a:t>
            </a:r>
            <a:r>
              <a:rPr lang="es-ES_tradnl" sz="2400" dirty="0" smtClean="0"/>
              <a:t>)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52140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44" y="2350772"/>
            <a:ext cx="8080383" cy="4412438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The Mexican Ballad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The Mexican Revolution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“Machismo”/Manhood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The image of the Hero and the “Macho”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Mexican Ballads of Heroism and “Machismo” in 3 Stages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Conclusion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64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43" y="2464520"/>
            <a:ext cx="8402457" cy="3848442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How machismo manifest itself in Mexican ballads (known as </a:t>
            </a:r>
            <a:r>
              <a:rPr lang="en-US" sz="2800" dirty="0" err="1" smtClean="0"/>
              <a:t>Corridos</a:t>
            </a:r>
            <a:r>
              <a:rPr lang="en-US" sz="2800" dirty="0" smtClean="0"/>
              <a:t>) in the late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and early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century?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How do Mexican ballads narrate stories of heroism and “machismo”/manhood?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/>
              <a:t>How much of this stories is true and how it is reflected in the culture?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070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Mexican Ballad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22" y="1841480"/>
            <a:ext cx="4682181" cy="4809715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2600" b="1" dirty="0" smtClean="0"/>
              <a:t>Genre</a:t>
            </a:r>
          </a:p>
          <a:p>
            <a:pPr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en-US" sz="2400" dirty="0" smtClean="0"/>
              <a:t>Epic-lyric</a:t>
            </a:r>
          </a:p>
          <a:p>
            <a:pPr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en-US" sz="2400" dirty="0" smtClean="0"/>
              <a:t>Derived from the Spanish romance</a:t>
            </a:r>
          </a:p>
          <a:p>
            <a:pPr marL="0" indent="0">
              <a:spcBef>
                <a:spcPts val="800"/>
              </a:spcBef>
              <a:buClr>
                <a:schemeClr val="bg2">
                  <a:lumMod val="50000"/>
                </a:schemeClr>
              </a:buClr>
              <a:buNone/>
            </a:pPr>
            <a:r>
              <a:rPr lang="en-US" sz="2600" b="1" dirty="0" smtClean="0"/>
              <a:t>Structure</a:t>
            </a:r>
            <a:endParaRPr lang="en-US" dirty="0" smtClean="0"/>
          </a:p>
          <a:p>
            <a:pPr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en-US" sz="2300" dirty="0" smtClean="0"/>
              <a:t>Starts by describing the date &amp; place where the event took place/happened</a:t>
            </a:r>
          </a:p>
          <a:p>
            <a:pPr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en-US" sz="2300" dirty="0" smtClean="0"/>
              <a:t>Verses of 16 syllables divided into hemistiches of 8 syllables</a:t>
            </a:r>
          </a:p>
          <a:p>
            <a:pPr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en-US" sz="2300" dirty="0" smtClean="0"/>
              <a:t>Assonance and consonant rhymes</a:t>
            </a:r>
          </a:p>
          <a:p>
            <a:pPr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en-US" sz="2300" dirty="0" smtClean="0"/>
              <a:t>Repetition of lyrical forms at the 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4321">
            <a:off x="6378037" y="1853556"/>
            <a:ext cx="2372564" cy="14039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01928" y="3763043"/>
            <a:ext cx="3514625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dirty="0" smtClean="0"/>
              <a:t>A-</a:t>
            </a:r>
            <a:r>
              <a:rPr lang="es-ES_tradnl" dirty="0" err="1" smtClean="0"/>
              <a:t>ño</a:t>
            </a:r>
            <a:r>
              <a:rPr lang="es-ES_tradnl" dirty="0" smtClean="0"/>
              <a:t>-de- mil- o-</a:t>
            </a:r>
            <a:r>
              <a:rPr lang="es-ES_tradnl" dirty="0" err="1" smtClean="0"/>
              <a:t>cho</a:t>
            </a:r>
            <a:r>
              <a:rPr lang="es-ES_tradnl" dirty="0" smtClean="0"/>
              <a:t>- cien-tos</a:t>
            </a:r>
          </a:p>
          <a:p>
            <a:pPr>
              <a:lnSpc>
                <a:spcPct val="120000"/>
              </a:lnSpc>
            </a:pPr>
            <a:r>
              <a:rPr lang="es-ES_tradnl" dirty="0" smtClean="0"/>
              <a:t>no-ven-</a:t>
            </a:r>
            <a:r>
              <a:rPr lang="es-ES_tradnl" dirty="0" err="1" smtClean="0"/>
              <a:t>ta</a:t>
            </a:r>
            <a:r>
              <a:rPr lang="es-ES_tradnl" dirty="0" smtClean="0"/>
              <a:t>- y seis- del- </a:t>
            </a:r>
            <a:r>
              <a:rPr lang="es-ES_tradnl" dirty="0" err="1" smtClean="0"/>
              <a:t>co</a:t>
            </a:r>
            <a:r>
              <a:rPr lang="es-ES_tradnl" dirty="0" smtClean="0"/>
              <a:t>-</a:t>
            </a:r>
            <a:r>
              <a:rPr lang="es-ES_tradnl" dirty="0" err="1" smtClean="0"/>
              <a:t>rr</a:t>
            </a:r>
            <a:r>
              <a:rPr lang="es-ES_tradnl" dirty="0" err="1" smtClean="0">
                <a:solidFill>
                  <a:srgbClr val="FF0000"/>
                </a:solidFill>
              </a:rPr>
              <a:t>ien</a:t>
            </a:r>
            <a:r>
              <a:rPr lang="es-ES_tradnl" dirty="0" smtClean="0"/>
              <a:t>-</a:t>
            </a:r>
            <a:r>
              <a:rPr lang="es-ES_tradnl" dirty="0" smtClean="0">
                <a:solidFill>
                  <a:srgbClr val="FF0000"/>
                </a:solidFill>
              </a:rPr>
              <a:t>te</a:t>
            </a:r>
            <a:r>
              <a:rPr lang="es-ES_tradnl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s-ES_tradnl" dirty="0" smtClean="0"/>
              <a:t>murió don Demetrio Jáuregui</a:t>
            </a:r>
          </a:p>
          <a:p>
            <a:pPr>
              <a:lnSpc>
                <a:spcPct val="120000"/>
              </a:lnSpc>
            </a:pPr>
            <a:r>
              <a:rPr lang="es-ES_tradnl" dirty="0" smtClean="0"/>
              <a:t>que era un gallo muy val</a:t>
            </a:r>
            <a:r>
              <a:rPr lang="es-ES_tradnl" dirty="0" smtClean="0">
                <a:solidFill>
                  <a:srgbClr val="FF0000"/>
                </a:solidFill>
              </a:rPr>
              <a:t>iente.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1928" y="5746475"/>
            <a:ext cx="379578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&lt;</a:t>
            </a:r>
            <a:r>
              <a:rPr lang="es-ES_tradnl" dirty="0" smtClean="0"/>
              <a:t>&lt;and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this</a:t>
            </a:r>
            <a:r>
              <a:rPr lang="es-ES_tradnl" dirty="0" smtClean="0"/>
              <a:t> I </a:t>
            </a:r>
            <a:r>
              <a:rPr lang="es-ES_tradnl" dirty="0" err="1" smtClean="0"/>
              <a:t>say</a:t>
            </a:r>
            <a:r>
              <a:rPr lang="es-ES_tradnl" dirty="0" smtClean="0"/>
              <a:t> </a:t>
            </a:r>
            <a:r>
              <a:rPr lang="es-ES_tradnl" dirty="0" err="1" smtClean="0"/>
              <a:t>good</a:t>
            </a:r>
            <a:r>
              <a:rPr lang="es-ES_tradnl" dirty="0" smtClean="0"/>
              <a:t> </a:t>
            </a:r>
            <a:r>
              <a:rPr lang="es-ES_tradnl" dirty="0" err="1" smtClean="0"/>
              <a:t>bye</a:t>
            </a:r>
            <a:r>
              <a:rPr lang="es-ES_tradnl" dirty="0" smtClean="0"/>
              <a:t>…</a:t>
            </a:r>
            <a:r>
              <a:rPr lang="es-ES_tradnl" dirty="0"/>
              <a:t>&gt;&gt;</a:t>
            </a:r>
          </a:p>
          <a:p>
            <a:pPr>
              <a:lnSpc>
                <a:spcPct val="110000"/>
              </a:lnSpc>
            </a:pPr>
            <a:r>
              <a:rPr lang="es-ES_tradnl" dirty="0"/>
              <a:t>&lt;</a:t>
            </a:r>
            <a:r>
              <a:rPr lang="es-ES_tradnl" dirty="0" smtClean="0"/>
              <a:t>&lt;</a:t>
            </a:r>
            <a:r>
              <a:rPr lang="es-ES_tradnl" dirty="0" err="1" smtClean="0"/>
              <a:t>fly</a:t>
            </a:r>
            <a:r>
              <a:rPr lang="es-ES_tradnl" dirty="0" smtClean="0"/>
              <a:t>, </a:t>
            </a:r>
            <a:r>
              <a:rPr lang="es-ES_tradnl" dirty="0" err="1" smtClean="0"/>
              <a:t>fly</a:t>
            </a:r>
            <a:r>
              <a:rPr lang="es-ES_tradnl" dirty="0" smtClean="0"/>
              <a:t> </a:t>
            </a:r>
            <a:r>
              <a:rPr lang="es-ES_tradnl" dirty="0" err="1" smtClean="0"/>
              <a:t>little</a:t>
            </a:r>
            <a:r>
              <a:rPr lang="es-ES_tradnl" dirty="0" smtClean="0"/>
              <a:t> </a:t>
            </a:r>
            <a:r>
              <a:rPr lang="es-ES_tradnl" dirty="0" err="1" smtClean="0"/>
              <a:t>dove</a:t>
            </a:r>
            <a:r>
              <a:rPr lang="es-ES_tradnl" dirty="0" smtClean="0"/>
              <a:t>…</a:t>
            </a:r>
            <a:r>
              <a:rPr lang="es-ES_tradnl" dirty="0"/>
              <a:t>&gt;</a:t>
            </a:r>
            <a:r>
              <a:rPr lang="es-ES_tradnl" dirty="0" smtClean="0"/>
              <a:t>&gt;</a:t>
            </a:r>
            <a:endParaRPr lang="es-ES_tradnl" dirty="0"/>
          </a:p>
        </p:txBody>
      </p:sp>
      <p:sp>
        <p:nvSpPr>
          <p:cNvPr id="8" name="Right Brace 7"/>
          <p:cNvSpPr/>
          <p:nvPr/>
        </p:nvSpPr>
        <p:spPr>
          <a:xfrm>
            <a:off x="8118527" y="4362491"/>
            <a:ext cx="379052" cy="683846"/>
          </a:xfrm>
          <a:prstGeom prst="rightBrace">
            <a:avLst/>
          </a:prstGeom>
          <a:noFill/>
          <a:ln w="317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0365" y="4366753"/>
            <a:ext cx="86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Con-</a:t>
            </a:r>
          </a:p>
          <a:p>
            <a:r>
              <a:rPr lang="es-ES_tradnl" dirty="0" err="1" smtClean="0">
                <a:solidFill>
                  <a:srgbClr val="FF0000"/>
                </a:solidFill>
              </a:rPr>
              <a:t>sonant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7058" y="5215717"/>
            <a:ext cx="3346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(Corrido de Demetrio Jáuregui, Custodio,1975: 144-146)</a:t>
            </a: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327334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Mexican Ballad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66" y="1973134"/>
            <a:ext cx="6611979" cy="4510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Content &amp; Purpose</a:t>
            </a:r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sz="2400" dirty="0" smtClean="0"/>
              <a:t>Varies depending on the existence and purpose of the author</a:t>
            </a:r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sz="2400" dirty="0" smtClean="0"/>
              <a:t>Narrates </a:t>
            </a:r>
            <a:r>
              <a:rPr lang="en-US" sz="2400" dirty="0" smtClean="0"/>
              <a:t>the history of what was happening during a given time</a:t>
            </a:r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sz="2400" dirty="0" smtClean="0"/>
              <a:t>Reflects the events of a historical period full of violence and injustices</a:t>
            </a:r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sz="2400" dirty="0" smtClean="0"/>
              <a:t>Has a news value and a propagandistic or ideological content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3223">
            <a:off x="7794066" y="2065711"/>
            <a:ext cx="447625" cy="636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3687">
            <a:off x="7971266" y="2525749"/>
            <a:ext cx="999139" cy="999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164" y="3636082"/>
            <a:ext cx="2162798" cy="2530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575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Mexican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38" y="2180152"/>
            <a:ext cx="5364606" cy="4602016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sz="2400" dirty="0" smtClean="0"/>
              <a:t>The “</a:t>
            </a:r>
            <a:r>
              <a:rPr lang="en-US" sz="2400" dirty="0" err="1" smtClean="0"/>
              <a:t>Porfiriato</a:t>
            </a:r>
            <a:r>
              <a:rPr lang="en-US" sz="2400" dirty="0" smtClean="0"/>
              <a:t>” (1875-1910)</a:t>
            </a:r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sz="2400" dirty="0" smtClean="0"/>
              <a:t>The Mexican Revolution (1910-1920)</a:t>
            </a:r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sz="2400" dirty="0" smtClean="0"/>
              <a:t>Plan of San Luis Potosi initiated by Francisco I. Madero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On November 20, 1910, the Mexican Revolution started</a:t>
            </a:r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sz="2400" dirty="0" smtClean="0"/>
              <a:t>Fight for/demanding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200" dirty="0" smtClean="0"/>
              <a:t>Equality, justice, equity and liberty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200" dirty="0" smtClean="0"/>
              <a:t>No re-election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200" dirty="0" smtClean="0"/>
              <a:t>Land and Liberty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957" y="3845909"/>
            <a:ext cx="3868333" cy="28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6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“Machismo”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4" y="1990573"/>
            <a:ext cx="6065985" cy="4829511"/>
          </a:xfrm>
        </p:spPr>
        <p:txBody>
          <a:bodyPr>
            <a:normAutofit fontScale="925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600" dirty="0" err="1" smtClean="0"/>
              <a:t>Nahuatl</a:t>
            </a:r>
            <a:r>
              <a:rPr lang="en-US" sz="2600" dirty="0" smtClean="0"/>
              <a:t> Culture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dirty="0" smtClean="0"/>
              <a:t>Honorable man, trusted and respected by the community</a:t>
            </a:r>
          </a:p>
          <a:p>
            <a:pPr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en-US" sz="2600" dirty="0" smtClean="0"/>
              <a:t> Nowadays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dirty="0" smtClean="0"/>
              <a:t>Controls the family, beats and abuses women</a:t>
            </a:r>
          </a:p>
          <a:p>
            <a:pPr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en-US" sz="2600" dirty="0" smtClean="0"/>
              <a:t>Origin in Mexico, according to Vicente T. Mendoza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dirty="0" smtClean="0"/>
              <a:t>Inherited from Spain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dirty="0" smtClean="0"/>
              <a:t>In the conquest, when </a:t>
            </a:r>
            <a:r>
              <a:rPr lang="en-US" sz="2300" dirty="0" err="1" smtClean="0"/>
              <a:t>Hernán</a:t>
            </a:r>
            <a:r>
              <a:rPr lang="en-US" sz="2300" dirty="0" smtClean="0"/>
              <a:t> Cortés &amp; his soldiers raped the women of the Aztecs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200" dirty="0" smtClean="0"/>
              <a:t>The mestizo was born, he hates and envies his Spanish father &amp; despises his indigenous mother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322" y="4113990"/>
            <a:ext cx="2995570" cy="2119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423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141"/>
            <a:ext cx="9143999" cy="1143000"/>
          </a:xfrm>
        </p:spPr>
        <p:txBody>
          <a:bodyPr/>
          <a:lstStyle/>
          <a:p>
            <a:r>
              <a:rPr lang="en-US" sz="4400" dirty="0" smtClean="0"/>
              <a:t>Machismo: The Image of the Macho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39" y="2104321"/>
            <a:ext cx="6956925" cy="47536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 smtClean="0"/>
              <a:t>Authentic Machismo/Masculinity</a:t>
            </a:r>
            <a:endParaRPr lang="en-US" sz="2600" b="1" dirty="0"/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Real courage, generosity, heroism, bravery, religiosity to death, eagerness to fight, </a:t>
            </a:r>
            <a:r>
              <a:rPr lang="en-US" dirty="0" smtClean="0"/>
              <a:t>challenges the dangerous situations…</a:t>
            </a:r>
            <a:r>
              <a:rPr lang="en-US" dirty="0" smtClean="0"/>
              <a:t>and</a:t>
            </a:r>
            <a:r>
              <a:rPr lang="en-US" dirty="0" smtClean="0"/>
              <a:t> audacity proven</a:t>
            </a:r>
            <a:endParaRPr lang="en-US" dirty="0" smtClean="0"/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Is </a:t>
            </a:r>
            <a:r>
              <a:rPr lang="en-US" dirty="0" smtClean="0"/>
              <a:t>just </a:t>
            </a:r>
            <a:r>
              <a:rPr lang="en-US" dirty="0" smtClean="0"/>
              <a:t>the courage and the heroic ideal</a:t>
            </a:r>
          </a:p>
          <a:p>
            <a:pPr marL="0" indent="0">
              <a:spcBef>
                <a:spcPts val="1400"/>
              </a:spcBef>
              <a:buClr>
                <a:schemeClr val="bg2">
                  <a:lumMod val="50000"/>
                </a:schemeClr>
              </a:buClr>
              <a:buNone/>
            </a:pPr>
            <a:r>
              <a:rPr lang="en-US" sz="2600" b="1" dirty="0" smtClean="0"/>
              <a:t>False Machismo/Masculinity</a:t>
            </a:r>
            <a:endParaRPr lang="en-US" sz="2600" b="1" dirty="0"/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Something only of appearance, that hides cowardice and fear, hidden with </a:t>
            </a:r>
            <a:r>
              <a:rPr lang="en-US" dirty="0" err="1" smtClean="0"/>
              <a:t>shoutings</a:t>
            </a:r>
            <a:r>
              <a:rPr lang="en-US" dirty="0" smtClean="0"/>
              <a:t>, that doesn’t correspond to reality because in front of the danger shrinks and before </a:t>
            </a:r>
            <a:r>
              <a:rPr lang="en-US" dirty="0" smtClean="0"/>
              <a:t>death frightens</a:t>
            </a:r>
            <a:endParaRPr lang="en-US" dirty="0" smtClean="0"/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Super masculinity that covers a complex of inferiority</a:t>
            </a:r>
          </a:p>
        </p:txBody>
      </p:sp>
      <p:pic>
        <p:nvPicPr>
          <p:cNvPr id="4" name="Picture 3" descr="question-mark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06" y="3311338"/>
            <a:ext cx="2360706" cy="2360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68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3" y="345141"/>
            <a:ext cx="8554107" cy="1143000"/>
          </a:xfrm>
        </p:spPr>
        <p:txBody>
          <a:bodyPr/>
          <a:lstStyle/>
          <a:p>
            <a:r>
              <a:rPr lang="en-US" dirty="0" smtClean="0"/>
              <a:t>Heroism: The Image of the Hero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95" y="2066402"/>
            <a:ext cx="7013795" cy="422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The Hero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400" dirty="0" smtClean="0"/>
              <a:t>Defined by its religiosity, bravery/courage, loyalty, relation with the father and mother, generosity, </a:t>
            </a:r>
            <a:r>
              <a:rPr lang="en-US" sz="2400" dirty="0" smtClean="0"/>
              <a:t>amorous, </a:t>
            </a:r>
            <a:r>
              <a:rPr lang="en-US" sz="2400" dirty="0" smtClean="0"/>
              <a:t>machismo/masculinity, </a:t>
            </a:r>
            <a:r>
              <a:rPr lang="en-US" sz="2400" dirty="0" smtClean="0"/>
              <a:t>likes</a:t>
            </a:r>
            <a:r>
              <a:rPr lang="en-US" sz="2400" dirty="0" smtClean="0"/>
              <a:t> alcohol</a:t>
            </a:r>
            <a:r>
              <a:rPr lang="en-US" sz="2400" dirty="0" smtClean="0"/>
              <a:t>, revenge, cruelty, pride, etc.</a:t>
            </a:r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sz="2400" dirty="0" smtClean="0"/>
              <a:t>Has to be a brave man that risks himself in any </a:t>
            </a:r>
            <a:r>
              <a:rPr lang="en-US" sz="2400" dirty="0" smtClean="0"/>
              <a:t>situation </a:t>
            </a:r>
            <a:r>
              <a:rPr lang="en-US" sz="2400" dirty="0" smtClean="0"/>
              <a:t>and is fearless</a:t>
            </a:r>
          </a:p>
          <a:p>
            <a:pPr>
              <a:spcBef>
                <a:spcPts val="1400"/>
              </a:spcBef>
              <a:buClr>
                <a:schemeClr val="bg2">
                  <a:lumMod val="50000"/>
                </a:schemeClr>
              </a:buClr>
            </a:pPr>
            <a:r>
              <a:rPr lang="en-US" sz="2400" dirty="0" smtClean="0"/>
              <a:t>Courage is the most important </a:t>
            </a:r>
            <a:r>
              <a:rPr lang="en-US" sz="2400" dirty="0" smtClean="0"/>
              <a:t>characterization, </a:t>
            </a:r>
            <a:r>
              <a:rPr lang="en-US" sz="2400" dirty="0" smtClean="0"/>
              <a:t>without it, one can not be hero</a:t>
            </a:r>
          </a:p>
        </p:txBody>
      </p:sp>
    </p:spTree>
    <p:extLst>
      <p:ext uri="{BB962C8B-B14F-4D97-AF65-F5344CB8AC3E}">
        <p14:creationId xmlns:p14="http://schemas.microsoft.com/office/powerpoint/2010/main" val="211103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559</TotalTime>
  <Words>1108</Words>
  <Application>Microsoft Macintosh PowerPoint</Application>
  <PresentationFormat>On-screen Show (4:3)</PresentationFormat>
  <Paragraphs>175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Genesis</vt:lpstr>
      <vt:lpstr>The Image of the Hero and the “Macho” in the Mexican Ballads during the Mexican Revolution</vt:lpstr>
      <vt:lpstr>Overview</vt:lpstr>
      <vt:lpstr>Research Questions</vt:lpstr>
      <vt:lpstr>The Mexican Ballad</vt:lpstr>
      <vt:lpstr>The Mexican Ballad</vt:lpstr>
      <vt:lpstr>The Mexican Revolution</vt:lpstr>
      <vt:lpstr>“Machismo”</vt:lpstr>
      <vt:lpstr>Machismo: The Image of the Macho</vt:lpstr>
      <vt:lpstr>Heroism: The Image of the Hero</vt:lpstr>
      <vt:lpstr>Heroism &amp; Machismo in the Ballads</vt:lpstr>
      <vt:lpstr>How much of this stories is true and how it is reflected in the culture?</vt:lpstr>
      <vt:lpstr>“Porfiriato” Stage (1875-1910)</vt:lpstr>
      <vt:lpstr>Revolutionary Stage (1910-1930)</vt:lpstr>
      <vt:lpstr>Subsequent Stage (1930-)</vt:lpstr>
      <vt:lpstr>Conclusion</vt:lpstr>
      <vt:lpstr>Questions/Comments</vt:lpstr>
      <vt:lpstr>Bibliography</vt:lpstr>
    </vt:vector>
  </TitlesOfParts>
  <Company>AGZ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Image of the Hero and “Macho” in the Mexican Ballads during the Mexican Revolution</dc:title>
  <dc:creator>Antonio Gomez</dc:creator>
  <cp:lastModifiedBy>Antonio Gomez</cp:lastModifiedBy>
  <cp:revision>60</cp:revision>
  <dcterms:created xsi:type="dcterms:W3CDTF">2014-05-05T21:00:27Z</dcterms:created>
  <dcterms:modified xsi:type="dcterms:W3CDTF">2014-05-14T22:42:19Z</dcterms:modified>
</cp:coreProperties>
</file>